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B257"/>
    <a:srgbClr val="0B2C6C"/>
    <a:srgbClr val="072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69814" autoAdjust="0"/>
  </p:normalViewPr>
  <p:slideViewPr>
    <p:cSldViewPr snapToGrid="0">
      <p:cViewPr varScale="1">
        <p:scale>
          <a:sx n="78" d="100"/>
          <a:sy n="78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291A7-BC76-41A1-BA39-7DED8150D3C0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82C24-44A3-427E-AC6E-593996D8A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3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Glucose, glycogen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2C24-44A3-427E-AC6E-593996D8A5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802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times more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2C24-44A3-427E-AC6E-593996D8A5C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829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</a:p>
          <a:p>
            <a:endParaRPr lang="en-GB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Buttercup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2C24-44A3-427E-AC6E-593996D8A5C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992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</a:p>
          <a:p>
            <a:endParaRPr lang="en-GB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2C24-44A3-427E-AC6E-593996D8A5C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03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</a:p>
          <a:p>
            <a:endParaRPr lang="en-GB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2C24-44A3-427E-AC6E-593996D8A5C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752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silent mutation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2C24-44A3-427E-AC6E-593996D8A5C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031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</a:p>
          <a:p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0.2µm (micrometres), 2x10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-7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2C24-44A3-427E-AC6E-593996D8A5C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27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Class, family, genus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2C24-44A3-427E-AC6E-593996D8A5C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782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</a:p>
          <a:p>
            <a:endParaRPr lang="en-GB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2C24-44A3-427E-AC6E-593996D8A5C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29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</a:p>
          <a:p>
            <a:endParaRPr lang="en-GB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2C24-44A3-427E-AC6E-593996D8A5C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318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Rice (50,900)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Chimpanzees have 20,800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Humans have 23,600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Mice have 23,100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2C24-44A3-427E-AC6E-593996D8A5C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148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Cytosine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2C24-44A3-427E-AC6E-593996D8A5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038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Natural sciences (geology and zoology)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2C24-44A3-427E-AC6E-593996D8A5C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931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Watson and Crick – structure of DNA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Edward Jenner – creation of vaccines (smallpox)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Jane Goodall – primatology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2C24-44A3-427E-AC6E-593996D8A5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659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</a:p>
          <a:p>
            <a:r>
              <a:rPr lang="en-GB" dirty="0" smtClean="0"/>
              <a:t>Left side, from top</a:t>
            </a:r>
            <a:r>
              <a:rPr lang="en-GB" baseline="0" dirty="0" smtClean="0"/>
              <a:t> to bottom – Cytoplasm, vacuole </a:t>
            </a:r>
          </a:p>
          <a:p>
            <a:r>
              <a:rPr lang="en-GB" baseline="0" dirty="0" err="1" smtClean="0"/>
              <a:t>Righrt</a:t>
            </a:r>
            <a:r>
              <a:rPr lang="en-GB" baseline="0" dirty="0" smtClean="0"/>
              <a:t> side, from top to bottom – cell wall, chloroplast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2C24-44A3-427E-AC6E-593996D8A5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380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</a:p>
          <a:p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hormonal systems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2C24-44A3-427E-AC6E-593996D8A5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219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</a:p>
          <a:p>
            <a:endParaRPr lang="en-GB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Nitrogen – 78%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Oxygen – 21%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Argon – 1%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2C24-44A3-427E-AC6E-593996D8A5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4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</a:p>
          <a:p>
            <a:endParaRPr lang="en-GB" dirty="0" smtClean="0"/>
          </a:p>
          <a:p>
            <a:r>
              <a:rPr lang="en-GB" dirty="0" smtClean="0"/>
              <a:t>Looking for a molecule</a:t>
            </a:r>
            <a:r>
              <a:rPr lang="en-GB" baseline="0" dirty="0" smtClean="0"/>
              <a:t> that has adenine attached to a ribose molecule, which is then attached to three phosphates connected in a line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2C24-44A3-427E-AC6E-593996D8A5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865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99.9%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2C24-44A3-427E-AC6E-593996D8A5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969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2C24-44A3-427E-AC6E-593996D8A5C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91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  <a:prstGeom prst="rect">
            <a:avLst/>
          </a:prstGeo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2612046-1E28-4835-809C-EB23D5721FD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38E0352-1F84-4798-9A1F-163E83C7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483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/>
          <a:lstStyle/>
          <a:p>
            <a:fld id="{E2612046-1E28-4835-809C-EB23D5721FD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/>
          <a:lstStyle/>
          <a:p>
            <a:fld id="{638E0352-1F84-4798-9A1F-163E83C7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3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/>
          <a:lstStyle/>
          <a:p>
            <a:fld id="{E2612046-1E28-4835-809C-EB23D5721FD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/>
          <a:lstStyle/>
          <a:p>
            <a:fld id="{638E0352-1F84-4798-9A1F-163E83C7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496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74528"/>
            <a:ext cx="9144000" cy="6783472"/>
            <a:chOff x="1" y="74528"/>
            <a:chExt cx="9144000" cy="67834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1" y="188945"/>
              <a:ext cx="2711116" cy="133515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919" b="47800"/>
            <a:stretch/>
          </p:blipFill>
          <p:spPr>
            <a:xfrm>
              <a:off x="1" y="5430253"/>
              <a:ext cx="9144000" cy="142774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7541" y="74528"/>
              <a:ext cx="3316459" cy="1254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194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" y="74528"/>
            <a:ext cx="9144000" cy="6783472"/>
            <a:chOff x="1" y="74528"/>
            <a:chExt cx="9144000" cy="67834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1" y="188945"/>
              <a:ext cx="2711116" cy="13351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919" b="47800"/>
            <a:stretch/>
          </p:blipFill>
          <p:spPr>
            <a:xfrm>
              <a:off x="1" y="5430253"/>
              <a:ext cx="9144000" cy="142774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7541" y="74528"/>
              <a:ext cx="3316459" cy="1254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4648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/>
          <a:lstStyle/>
          <a:p>
            <a:fld id="{E2612046-1E28-4835-809C-EB23D5721FD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/>
          <a:lstStyle/>
          <a:p>
            <a:fld id="{638E0352-1F84-4798-9A1F-163E83C7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10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2612046-1E28-4835-809C-EB23D5721FD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  <a:prstGeom prst="rect">
            <a:avLst/>
          </a:prstGeom>
        </p:spPr>
        <p:txBody>
          <a:bodyPr/>
          <a:lstStyle/>
          <a:p>
            <a:fld id="{638E0352-1F84-4798-9A1F-163E83C7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006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/>
          <a:lstStyle/>
          <a:p>
            <a:fld id="{E2612046-1E28-4835-809C-EB23D5721FD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/>
          <a:lstStyle/>
          <a:p>
            <a:fld id="{638E0352-1F84-4798-9A1F-163E83C7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73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/>
          <a:lstStyle/>
          <a:p>
            <a:fld id="{E2612046-1E28-4835-809C-EB23D5721FD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/>
          <a:lstStyle/>
          <a:p>
            <a:fld id="{638E0352-1F84-4798-9A1F-163E83C7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87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/>
          <a:lstStyle/>
          <a:p>
            <a:fld id="{E2612046-1E28-4835-809C-EB23D5721FD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/>
          <a:lstStyle/>
          <a:p>
            <a:fld id="{638E0352-1F84-4798-9A1F-163E83C7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60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/>
          <a:lstStyle/>
          <a:p>
            <a:fld id="{E2612046-1E28-4835-809C-EB23D5721FD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/>
          <a:lstStyle/>
          <a:p>
            <a:fld id="{638E0352-1F84-4798-9A1F-163E83C7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201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/>
          <a:lstStyle/>
          <a:p>
            <a:fld id="{E2612046-1E28-4835-809C-EB23D5721FD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8E0352-1F84-4798-9A1F-163E83C7526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126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2612046-1E28-4835-809C-EB23D5721FD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8E0352-1F84-4798-9A1F-163E83C7526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778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612046-1E28-4835-809C-EB23D5721FD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38E0352-1F84-4798-9A1F-163E83C75261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03" y="5844882"/>
            <a:ext cx="4355432" cy="7277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36"/>
            <a:ext cx="3392905" cy="1479435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 userDrawn="1"/>
        </p:nvSpPr>
        <p:spPr>
          <a:xfrm>
            <a:off x="4644108" y="4818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</a:t>
            </a:r>
            <a:r>
              <a:rPr lang="en-GB" sz="2800" baseline="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Week 2018 Quiz</a:t>
            </a: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6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05112" y="2061096"/>
            <a:ext cx="5256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B2C6C"/>
                </a:solidFill>
              </a:rPr>
              <a:t>Biology Week 2018</a:t>
            </a:r>
          </a:p>
          <a:p>
            <a:pPr algn="ctr"/>
            <a:r>
              <a:rPr lang="en-GB" sz="4800" b="1" dirty="0" smtClean="0">
                <a:solidFill>
                  <a:srgbClr val="0B2C6C"/>
                </a:solidFill>
              </a:rPr>
              <a:t>Quiz Questions </a:t>
            </a:r>
          </a:p>
          <a:p>
            <a:pPr algn="ctr"/>
            <a:r>
              <a:rPr lang="en-GB" sz="3600" b="1" dirty="0" smtClean="0">
                <a:solidFill>
                  <a:srgbClr val="0B2C6C"/>
                </a:solidFill>
              </a:rPr>
              <a:t>Ages 16-18</a:t>
            </a:r>
            <a:endParaRPr lang="en-GB" sz="3200" b="1" dirty="0">
              <a:solidFill>
                <a:srgbClr val="0B2C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3934" y="1866569"/>
            <a:ext cx="41605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9.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cells in human eyes are responsible for detecting colour?</a:t>
            </a:r>
          </a:p>
          <a:p>
            <a:pPr marL="0" indent="0">
              <a:buNone/>
            </a:pP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mark)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Image result for HUMAN E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10" y="2098328"/>
            <a:ext cx="3458390" cy="231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8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12033" y="180393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10.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how many more bacterial cells are there in your body than your own cells? </a:t>
            </a:r>
            <a:endParaRPr lang="en-GB" sz="2800" dirty="0" smtClean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times more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times more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times more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times more</a:t>
            </a: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 smtClean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dirty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mark)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0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11408" y="1778887"/>
            <a:ext cx="45864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11.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these native UK flowers is poisonous to animals?</a:t>
            </a:r>
            <a:endParaRPr lang="en-GB" sz="2800" dirty="0" smtClean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Buttercup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Bluebell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Snowdrop </a:t>
            </a:r>
          </a:p>
          <a:p>
            <a:pPr marL="0" indent="0"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dirty="0" smtClean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mark)</a:t>
            </a: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lphaLcParenR"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Image result for FIELD OF FLOW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39" y="2154669"/>
            <a:ext cx="4200675" cy="296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2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3934" y="1866569"/>
            <a:ext cx="47242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12.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common name for the species </a:t>
            </a:r>
            <a:r>
              <a:rPr lang="en-GB" sz="2800" i="1" dirty="0" err="1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Panthera</a:t>
            </a:r>
            <a:r>
              <a:rPr lang="en-GB" sz="2800" i="1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mark)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23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3935" y="1866569"/>
            <a:ext cx="42232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13.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Elephants have a ______ surface area to volume ratio than mice </a:t>
            </a:r>
          </a:p>
          <a:p>
            <a:pPr marL="0" indent="0">
              <a:buNone/>
            </a:pP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dirty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mark)</a:t>
            </a:r>
          </a:p>
        </p:txBody>
      </p:sp>
      <p:pic>
        <p:nvPicPr>
          <p:cNvPr id="4098" name="Picture 2" descr="Image result for elephant and m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579" y="1966586"/>
            <a:ext cx="4175343" cy="313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3934" y="1866569"/>
            <a:ext cx="47242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14.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mutation that causes a different a base substitution but results in no change to the amino acid is known as what? </a:t>
            </a:r>
          </a:p>
          <a:p>
            <a:pPr marL="0" indent="0">
              <a:buNone/>
            </a:pP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dirty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mark)</a:t>
            </a:r>
          </a:p>
        </p:txBody>
      </p:sp>
      <p:pic>
        <p:nvPicPr>
          <p:cNvPr id="3074" name="Picture 2" descr="Image result for mutated D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1" r="27918"/>
          <a:stretch/>
        </p:blipFill>
        <p:spPr bwMode="auto">
          <a:xfrm>
            <a:off x="5699342" y="1592783"/>
            <a:ext cx="2517731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4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3934" y="18665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15.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smallest measurement a light microscope can see? </a:t>
            </a:r>
          </a:p>
          <a:p>
            <a:pPr marL="0" indent="0">
              <a:buNone/>
            </a:pP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dirty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mark)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3934" y="1866569"/>
            <a:ext cx="84674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16.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in the gaps: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6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Kingdom, phylum, _____, order, _____, _____, species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600" dirty="0" smtClean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600" dirty="0" smtClean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marks)</a:t>
            </a:r>
            <a:endParaRPr lang="en-GB" sz="26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3934" y="18665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17.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an ichthyologist study?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mark)</a:t>
            </a: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2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3934" y="18665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18.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Elephants are herbivores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mark)</a:t>
            </a: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elephants are herbivo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50" y="1378054"/>
            <a:ext cx="2571884" cy="38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53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3621" y="1733299"/>
            <a:ext cx="4017879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1.</a:t>
            </a:r>
          </a:p>
          <a:p>
            <a:pPr marL="0" indent="0">
              <a:buNone/>
            </a:pP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Insulin activates enzymes involved in the conversion of ______ to ______</a:t>
            </a: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 smtClean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mark)</a:t>
            </a: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Image result for INSUL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5" r="14545" b="16732"/>
          <a:stretch/>
        </p:blipFill>
        <p:spPr bwMode="auto">
          <a:xfrm>
            <a:off x="4564167" y="2324101"/>
            <a:ext cx="4198834" cy="22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6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3934" y="18665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19.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species has the highest number of genes? </a:t>
            </a:r>
            <a:endParaRPr lang="en-GB" sz="2800" dirty="0" smtClean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Chimpanzees 	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Humans 	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Mice   		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</a:t>
            </a:r>
          </a:p>
          <a:p>
            <a:pPr marL="0" indent="0">
              <a:buNone/>
            </a:pP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mark)</a:t>
            </a:r>
          </a:p>
          <a:p>
            <a:pPr marL="0" indent="0"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1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23934" y="1866569"/>
            <a:ext cx="47881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20.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Sir David Attenborough study at university? </a:t>
            </a: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mark)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david attenboroug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0" r="10937"/>
          <a:stretch/>
        </p:blipFill>
        <p:spPr bwMode="auto">
          <a:xfrm>
            <a:off x="4463717" y="1541489"/>
            <a:ext cx="3939140" cy="394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7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775" y="2158398"/>
            <a:ext cx="813690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b="1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b="1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you do?</a:t>
            </a:r>
          </a:p>
          <a:p>
            <a:pPr algn="ctr"/>
            <a:r>
              <a:rPr lang="en-GB" sz="20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 on Twitter @</a:t>
            </a:r>
            <a:r>
              <a:rPr lang="en-GB" sz="2400" dirty="0" err="1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RoyalSocBio</a:t>
            </a:r>
            <a:r>
              <a:rPr lang="en-GB" sz="24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using the hashtag #</a:t>
            </a:r>
            <a:r>
              <a:rPr lang="en-GB" sz="2400" dirty="0" err="1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BiologyWeek</a:t>
            </a:r>
            <a:r>
              <a:rPr lang="en-GB" sz="24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let us know! </a:t>
            </a:r>
          </a:p>
          <a:p>
            <a:pPr algn="ctr"/>
            <a:endParaRPr lang="en-GB" sz="24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more Biology Week resources: </a:t>
            </a:r>
          </a:p>
          <a:p>
            <a:pPr algn="ctr"/>
            <a:r>
              <a:rPr lang="en-GB" sz="20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https://www.rsb.org.uk/get-involved/biologyweek</a:t>
            </a:r>
          </a:p>
          <a:p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3732385" y="1123461"/>
            <a:ext cx="1945683" cy="1663473"/>
            <a:chOff x="3848668" y="65470"/>
            <a:chExt cx="1945683" cy="1663473"/>
          </a:xfrm>
        </p:grpSpPr>
        <p:sp>
          <p:nvSpPr>
            <p:cNvPr id="5" name="Oval 4"/>
            <p:cNvSpPr/>
            <p:nvPr/>
          </p:nvSpPr>
          <p:spPr>
            <a:xfrm>
              <a:off x="3848668" y="65470"/>
              <a:ext cx="1713119" cy="1663473"/>
            </a:xfrm>
            <a:prstGeom prst="ellipse">
              <a:avLst/>
            </a:prstGeom>
            <a:ln>
              <a:solidFill>
                <a:srgbClr val="34B257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591139" y="874404"/>
              <a:ext cx="120321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 smtClean="0">
                  <a:solidFill>
                    <a:srgbClr val="0B2C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  <a:endParaRPr lang="en-GB" dirty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4217709" y="591879"/>
              <a:ext cx="975036" cy="666776"/>
            </a:xfrm>
            <a:prstGeom prst="line">
              <a:avLst/>
            </a:prstGeom>
            <a:ln w="38100">
              <a:solidFill>
                <a:srgbClr val="0B2C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93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072" y="2250815"/>
            <a:ext cx="356204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72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2.</a:t>
            </a:r>
          </a:p>
          <a:p>
            <a:endParaRPr lang="en-GB" sz="2800" dirty="0" smtClean="0">
              <a:solidFill>
                <a:srgbClr val="0729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rgbClr val="072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base pairs with guanine in DNA? </a:t>
            </a: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mark)</a:t>
            </a:r>
          </a:p>
          <a:p>
            <a:endParaRPr lang="en-GB" sz="2800" dirty="0" smtClean="0">
              <a:solidFill>
                <a:srgbClr val="0729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7170" name="Picture 2" descr="Image result for D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23" y="2076595"/>
            <a:ext cx="5210079" cy="293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1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025" y="1897039"/>
            <a:ext cx="824324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 smtClean="0">
                <a:solidFill>
                  <a:srgbClr val="072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3.</a:t>
            </a:r>
          </a:p>
          <a:p>
            <a:r>
              <a:rPr lang="en-GB" sz="2800" dirty="0" smtClean="0">
                <a:solidFill>
                  <a:srgbClr val="072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match these three famous scientists to their areas of expertise?</a:t>
            </a:r>
          </a:p>
          <a:p>
            <a:endParaRPr lang="en-GB" sz="2800" dirty="0">
              <a:solidFill>
                <a:srgbClr val="0729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solidFill>
                <a:srgbClr val="0729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rgbClr val="0729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solidFill>
                <a:srgbClr val="0729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rgbClr val="0729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marks)</a:t>
            </a:r>
          </a:p>
          <a:p>
            <a:endParaRPr lang="en-GB" sz="2800" dirty="0">
              <a:solidFill>
                <a:srgbClr val="0729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024" y="3452884"/>
            <a:ext cx="33573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sz="2800" dirty="0" smtClean="0">
                <a:solidFill>
                  <a:srgbClr val="072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Watson and Crick</a:t>
            </a:r>
          </a:p>
          <a:p>
            <a:pPr marL="342900" indent="-342900">
              <a:buAutoNum type="alphaLcParenR"/>
            </a:pPr>
            <a:r>
              <a:rPr lang="en-GB" sz="2800" dirty="0" smtClean="0">
                <a:solidFill>
                  <a:srgbClr val="072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Edward Jenner</a:t>
            </a:r>
          </a:p>
          <a:p>
            <a:pPr marL="342900" indent="-342900">
              <a:buAutoNum type="alphaLcParenR"/>
            </a:pPr>
            <a:r>
              <a:rPr lang="en-GB" sz="2800" dirty="0" smtClean="0">
                <a:solidFill>
                  <a:srgbClr val="072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Jane Goodall</a:t>
            </a:r>
            <a:endParaRPr lang="en-GB" sz="2800" dirty="0">
              <a:solidFill>
                <a:srgbClr val="0729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9809" y="3452884"/>
            <a:ext cx="40374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 smtClean="0">
                <a:solidFill>
                  <a:srgbClr val="072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 of vaccines</a:t>
            </a:r>
          </a:p>
          <a:p>
            <a:pPr marL="514350" indent="-514350">
              <a:buAutoNum type="arabicParenR"/>
            </a:pPr>
            <a:r>
              <a:rPr lang="en-GB" sz="2800" dirty="0" smtClean="0">
                <a:solidFill>
                  <a:srgbClr val="072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of DNA</a:t>
            </a:r>
          </a:p>
          <a:p>
            <a:pPr marL="514350" indent="-514350">
              <a:buAutoNum type="arabicParenR"/>
            </a:pPr>
            <a:r>
              <a:rPr lang="en-GB" sz="2800" dirty="0" smtClean="0">
                <a:solidFill>
                  <a:srgbClr val="072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Primatology</a:t>
            </a:r>
            <a:endParaRPr lang="en-GB" sz="2800" dirty="0">
              <a:solidFill>
                <a:srgbClr val="0729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48874" y="1725253"/>
            <a:ext cx="31411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the structures of this plant cell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 marks)</a:t>
            </a: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327401" y="2244425"/>
            <a:ext cx="5527162" cy="2987975"/>
            <a:chOff x="1678675" y="2825089"/>
            <a:chExt cx="5667905" cy="25384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36" r="30669" b="12658"/>
            <a:stretch/>
          </p:blipFill>
          <p:spPr>
            <a:xfrm rot="5400000">
              <a:off x="2956102" y="2219126"/>
              <a:ext cx="2538483" cy="3750409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1678675" y="4094330"/>
              <a:ext cx="15694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1678675" y="3454988"/>
              <a:ext cx="1418005" cy="47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5548107" y="4358973"/>
              <a:ext cx="1398603" cy="83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5768964" y="3493828"/>
              <a:ext cx="1577616" cy="108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86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23934" y="18665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work as an endocrinologist, what do you specialise in?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mark)</a:t>
            </a: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41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3934" y="1866569"/>
            <a:ext cx="7886700" cy="32306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percentage of each gas is our atmosphere made up of?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Nitrogen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Argon</a:t>
            </a:r>
          </a:p>
          <a:p>
            <a:pPr marL="0" indent="0">
              <a:buNone/>
            </a:pPr>
            <a:endParaRPr lang="en-GB" sz="2800" dirty="0" smtClean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marks)</a:t>
            </a:r>
          </a:p>
          <a:p>
            <a:pPr marL="0" indent="0">
              <a:buNone/>
            </a:pPr>
            <a:endParaRPr lang="en-GB" sz="2800" dirty="0" smtClean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2406" y="3197556"/>
            <a:ext cx="31116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2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78%</a:t>
            </a:r>
          </a:p>
          <a:p>
            <a:pPr marL="342900" indent="-342900">
              <a:buAutoNum type="arabicParenR"/>
            </a:pPr>
            <a:r>
              <a:rPr lang="en-GB" sz="22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</a:p>
          <a:p>
            <a:pPr marL="342900" indent="-342900">
              <a:buAutoNum type="arabicParenR"/>
            </a:pPr>
            <a:r>
              <a:rPr lang="en-GB" sz="22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  <a:endParaRPr lang="en-GB" sz="22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3934" y="18665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7.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a molecule of ATP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marks)</a:t>
            </a: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2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32247" y="1692002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8.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percentage of human DNA is identical in every individual?</a:t>
            </a:r>
            <a:endParaRPr lang="en-GB" sz="2800" dirty="0" smtClean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0.1%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99.9%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mark)</a:t>
            </a:r>
          </a:p>
          <a:p>
            <a:pPr marL="0" indent="0">
              <a:buNone/>
            </a:pP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7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Custom 2">
      <a:dk1>
        <a:sysClr val="windowText" lastClr="000000"/>
      </a:dk1>
      <a:lt1>
        <a:sysClr val="window" lastClr="FFFFFF"/>
      </a:lt1>
      <a:dk2>
        <a:srgbClr val="1485A4"/>
      </a:dk2>
      <a:lt2>
        <a:srgbClr val="D1E0D7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166</TotalTime>
  <Words>608</Words>
  <Application>Microsoft Office PowerPoint</Application>
  <PresentationFormat>On-screen Show (4:3)</PresentationFormat>
  <Paragraphs>229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Garamond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Harriet McAra</dc:creator>
  <cp:lastModifiedBy>Philippa Skett</cp:lastModifiedBy>
  <cp:revision>17</cp:revision>
  <dcterms:created xsi:type="dcterms:W3CDTF">2018-08-29T09:44:50Z</dcterms:created>
  <dcterms:modified xsi:type="dcterms:W3CDTF">2018-09-27T11:00:00Z</dcterms:modified>
</cp:coreProperties>
</file>