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A9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554" y="51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04" tIns="45702" rIns="91404" bIns="45702"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6332"/>
          </a:xfrm>
          <a:prstGeom prst="rect">
            <a:avLst/>
          </a:prstGeom>
        </p:spPr>
        <p:txBody>
          <a:bodyPr vert="horz" lIns="91404" tIns="45702" rIns="91404" bIns="45702" rtlCol="0"/>
          <a:lstStyle>
            <a:lvl1pPr algn="r">
              <a:defRPr sz="1200"/>
            </a:lvl1pPr>
          </a:lstStyle>
          <a:p>
            <a:fld id="{8D08B50B-86CD-4E36-A4AE-773C411EEB5F}" type="datetimeFigureOut">
              <a:rPr lang="en-GB" smtClean="0"/>
              <a:t>01/10/2015</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04" tIns="45702" rIns="91404" bIns="45702"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3"/>
            <a:ext cx="2945659" cy="496332"/>
          </a:xfrm>
          <a:prstGeom prst="rect">
            <a:avLst/>
          </a:prstGeom>
        </p:spPr>
        <p:txBody>
          <a:bodyPr vert="horz" lIns="91404" tIns="45702" rIns="91404" bIns="45702" rtlCol="0" anchor="b"/>
          <a:lstStyle>
            <a:lvl1pPr algn="r">
              <a:defRPr sz="1200"/>
            </a:lvl1pPr>
          </a:lstStyle>
          <a:p>
            <a:fld id="{91485065-41C1-435F-B4A5-07A3A41D7863}" type="slidenum">
              <a:rPr lang="en-GB" smtClean="0"/>
              <a:t>‹#›</a:t>
            </a:fld>
            <a:endParaRPr lang="en-GB"/>
          </a:p>
        </p:txBody>
      </p:sp>
    </p:spTree>
    <p:extLst>
      <p:ext uri="{BB962C8B-B14F-4D97-AF65-F5344CB8AC3E}">
        <p14:creationId xmlns:p14="http://schemas.microsoft.com/office/powerpoint/2010/main" val="41735094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809884-AE8D-43D6-BB5D-D4FE34F0243E}"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1304268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809884-AE8D-43D6-BB5D-D4FE34F0243E}"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1168462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809884-AE8D-43D6-BB5D-D4FE34F0243E}"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320183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C809884-AE8D-43D6-BB5D-D4FE34F0243E}"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678795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09884-AE8D-43D6-BB5D-D4FE34F0243E}" type="datetimeFigureOut">
              <a:rPr lang="en-GB" smtClean="0"/>
              <a:t>01/10/2015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368707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311402"/>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C809884-AE8D-43D6-BB5D-D4FE34F0243E}"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183222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C809884-AE8D-43D6-BB5D-D4FE34F0243E}" type="datetimeFigureOut">
              <a:rPr lang="en-GB" smtClean="0"/>
              <a:t>01/10/2015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2289275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C809884-AE8D-43D6-BB5D-D4FE34F0243E}" type="datetimeFigureOut">
              <a:rPr lang="en-GB" smtClean="0"/>
              <a:t>01/10/2015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220715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809884-AE8D-43D6-BB5D-D4FE34F0243E}" type="datetimeFigureOut">
              <a:rPr lang="en-GB" smtClean="0"/>
              <a:t>01/10/2015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43313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09884-AE8D-43D6-BB5D-D4FE34F0243E}"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3435732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09884-AE8D-43D6-BB5D-D4FE34F0243E}" type="datetimeFigureOut">
              <a:rPr lang="en-GB" smtClean="0"/>
              <a:t>01/10/2015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952994-3249-443B-B8E5-64D219DEE2F5}" type="slidenum">
              <a:rPr lang="en-GB" smtClean="0"/>
              <a:t>‹#›</a:t>
            </a:fld>
            <a:endParaRPr lang="en-GB"/>
          </a:p>
        </p:txBody>
      </p:sp>
    </p:spTree>
    <p:extLst>
      <p:ext uri="{BB962C8B-B14F-4D97-AF65-F5344CB8AC3E}">
        <p14:creationId xmlns:p14="http://schemas.microsoft.com/office/powerpoint/2010/main" val="3142699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EC809884-AE8D-43D6-BB5D-D4FE34F0243E}" type="datetimeFigureOut">
              <a:rPr lang="en-GB" smtClean="0"/>
              <a:t>01/10/2015</a:t>
            </a:fld>
            <a:endParaRPr lang="en-GB"/>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55952994-3249-443B-B8E5-64D219DEE2F5}" type="slidenum">
              <a:rPr lang="en-GB" smtClean="0"/>
              <a:t>‹#›</a:t>
            </a:fld>
            <a:endParaRPr lang="en-GB"/>
          </a:p>
        </p:txBody>
      </p:sp>
    </p:spTree>
    <p:extLst>
      <p:ext uri="{BB962C8B-B14F-4D97-AF65-F5344CB8AC3E}">
        <p14:creationId xmlns:p14="http://schemas.microsoft.com/office/powerpoint/2010/main" val="1204555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0.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1.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3.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6.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7.wdp"/><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8.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9.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756" y="128464"/>
            <a:ext cx="5146951" cy="1200329"/>
          </a:xfrm>
          <a:prstGeom prst="rect">
            <a:avLst/>
          </a:prstGeom>
        </p:spPr>
        <p:txBody>
          <a:bodyPr wrap="square">
            <a:spAutoFit/>
          </a:bodyPr>
          <a:lstStyle/>
          <a:p>
            <a:r>
              <a:rPr lang="en-GB" sz="7200" b="1" dirty="0" smtClean="0">
                <a:solidFill>
                  <a:srgbClr val="48A942"/>
                </a:solidFill>
                <a:latin typeface="HelveticaNeue UltraLigExt" panose="00000400000000000000" pitchFamily="2" charset="0"/>
                <a:ea typeface="+mj-ea"/>
                <a:cs typeface="+mj-cs"/>
              </a:rPr>
              <a:t>Stag Beetle</a:t>
            </a:r>
            <a:endParaRPr lang="en-GB" sz="7200" b="1" dirty="0">
              <a:solidFill>
                <a:srgbClr val="48A942"/>
              </a:solidFill>
              <a:latin typeface="HelveticaNeue UltraLigExt" panose="00000400000000000000" pitchFamily="2" charset="0"/>
              <a:ea typeface="+mj-ea"/>
              <a:cs typeface="+mj-cs"/>
            </a:endParaRPr>
          </a:p>
        </p:txBody>
      </p:sp>
      <p:sp>
        <p:nvSpPr>
          <p:cNvPr id="5" name="Rectangle 4"/>
          <p:cNvSpPr/>
          <p:nvPr/>
        </p:nvSpPr>
        <p:spPr>
          <a:xfrm rot="51794">
            <a:off x="385736" y="1268067"/>
            <a:ext cx="3493975"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The Big Daddy</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60323"/>
            <a:ext cx="2808312" cy="11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82" t="4202" b="2432"/>
          <a:stretch/>
        </p:blipFill>
        <p:spPr bwMode="auto">
          <a:xfrm>
            <a:off x="4399841" y="5097016"/>
            <a:ext cx="2241731" cy="3130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7310" y="2288704"/>
            <a:ext cx="4785866" cy="830997"/>
          </a:xfrm>
          <a:prstGeom prst="rect">
            <a:avLst/>
          </a:prstGeom>
        </p:spPr>
        <p:txBody>
          <a:bodyPr wrap="square">
            <a:spAutoFit/>
          </a:bodyPr>
          <a:lstStyle/>
          <a:p>
            <a:r>
              <a:rPr lang="en-GB" sz="2400" b="1" dirty="0">
                <a:latin typeface="Arial Narrow" panose="020B0606020202030204" pitchFamily="34" charset="0"/>
                <a:cs typeface="Arial" panose="020B0604020202020204" pitchFamily="34" charset="0"/>
              </a:rPr>
              <a:t>UK's largest beetle, and one of the most </a:t>
            </a:r>
            <a:r>
              <a:rPr lang="en-GB" sz="2400" b="1" dirty="0" smtClean="0">
                <a:latin typeface="Arial Narrow" panose="020B0606020202030204" pitchFamily="34" charset="0"/>
                <a:cs typeface="Arial" panose="020B0604020202020204" pitchFamily="34" charset="0"/>
              </a:rPr>
              <a:t>distinct. </a:t>
            </a:r>
            <a:endParaRPr lang="en-GB" sz="2400" b="1" dirty="0">
              <a:latin typeface="Arial Narrow" panose="020B0606020202030204" pitchFamily="34" charset="0"/>
            </a:endParaRPr>
          </a:p>
        </p:txBody>
      </p:sp>
      <p:sp>
        <p:nvSpPr>
          <p:cNvPr id="3" name="Rectangle 2"/>
          <p:cNvSpPr/>
          <p:nvPr/>
        </p:nvSpPr>
        <p:spPr>
          <a:xfrm>
            <a:off x="227310" y="3168684"/>
            <a:ext cx="3345706" cy="2339102"/>
          </a:xfrm>
          <a:prstGeom prst="rect">
            <a:avLst/>
          </a:prstGeom>
        </p:spPr>
        <p:txBody>
          <a:bodyPr wrap="square">
            <a:spAutoFit/>
          </a:bodyPr>
          <a:lstStyle/>
          <a:p>
            <a:r>
              <a:rPr lang="en-GB" dirty="0">
                <a:latin typeface="Arial" panose="020B0604020202020204" pitchFamily="34" charset="0"/>
                <a:cs typeface="Arial" panose="020B0604020202020204" pitchFamily="34" charset="0"/>
              </a:rPr>
              <a:t>Regarded with both admiration and fear, it is the only UK insect to have featured on a postage stamp twice!  </a:t>
            </a:r>
            <a:endParaRPr lang="en-GB" dirty="0" smtClean="0">
              <a:latin typeface="Arial" panose="020B0604020202020204" pitchFamily="34" charset="0"/>
              <a:cs typeface="Arial" panose="020B0604020202020204" pitchFamily="34" charset="0"/>
            </a:endParaRPr>
          </a:p>
          <a:p>
            <a:r>
              <a:rPr lang="en-GB" b="1" dirty="0" smtClean="0">
                <a:latin typeface="HelveticaNeue UltraLigExt" panose="00000400000000000000" pitchFamily="2" charset="0"/>
                <a:cs typeface="Arial" panose="020B0604020202020204" pitchFamily="34" charset="0"/>
              </a:rPr>
              <a:t>                  </a:t>
            </a:r>
            <a:r>
              <a:rPr lang="en-GB" dirty="0" smtClean="0">
                <a:latin typeface="HelveticaNeue UltraLigExt" panose="00000400000000000000" pitchFamily="2" charset="0"/>
                <a:cs typeface="Arial" panose="020B0604020202020204" pitchFamily="34" charset="0"/>
              </a:rPr>
              <a:t>     </a:t>
            </a:r>
            <a:endParaRPr lang="en-GB" dirty="0">
              <a:latin typeface="HelveticaNeue UltraLigExt" panose="00000400000000000000" pitchFamily="2" charset="0"/>
              <a:cs typeface="Arial" panose="020B0604020202020204" pitchFamily="34" charset="0"/>
            </a:endParaRPr>
          </a:p>
          <a:p>
            <a:r>
              <a:rPr lang="en-GB" sz="2800" b="1" dirty="0" smtClean="0">
                <a:solidFill>
                  <a:srgbClr val="48A942"/>
                </a:solidFill>
                <a:latin typeface="Helvetica 35 Thin" panose="020B0500000000000000" pitchFamily="34" charset="0"/>
                <a:cs typeface="Arial" panose="020B0604020202020204" pitchFamily="34" charset="0"/>
              </a:rPr>
              <a:t>Is </a:t>
            </a:r>
            <a:r>
              <a:rPr lang="en-GB" sz="2800" b="1" dirty="0">
                <a:solidFill>
                  <a:srgbClr val="48A942"/>
                </a:solidFill>
                <a:latin typeface="Helvetica 35 Thin" panose="020B0500000000000000" pitchFamily="34" charset="0"/>
                <a:cs typeface="Arial" panose="020B0604020202020204" pitchFamily="34" charset="0"/>
              </a:rPr>
              <a:t>it your favourite though?</a:t>
            </a:r>
          </a:p>
        </p:txBody>
      </p:sp>
      <p:pic>
        <p:nvPicPr>
          <p:cNvPr id="6" name="Picture 4" descr="http://upload.wikimedia.org/wikipedia/commons/5/5d/Stag_beetle_1.jpg"/>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0056" b="76615" l="8708" r="82584"/>
                    </a14:imgEffect>
                  </a14:imgLayer>
                </a14:imgProps>
              </a:ext>
              <a:ext uri="{28A0092B-C50C-407E-A947-70E740481C1C}">
                <a14:useLocalDpi xmlns:a14="http://schemas.microsoft.com/office/drawing/2010/main" val="0"/>
              </a:ext>
            </a:extLst>
          </a:blip>
          <a:srcRect l="11578" t="28926" r="16733" b="17996"/>
          <a:stretch/>
        </p:blipFill>
        <p:spPr bwMode="auto">
          <a:xfrm rot="18321683">
            <a:off x="107501" y="3610078"/>
            <a:ext cx="7343229" cy="36226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0753" y="289510"/>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441177" y="7930276"/>
            <a:ext cx="1713290" cy="369332"/>
          </a:xfrm>
          <a:prstGeom prst="rect">
            <a:avLst/>
          </a:prstGeom>
        </p:spPr>
        <p:txBody>
          <a:bodyPr wrap="none">
            <a:spAutoFit/>
          </a:bodyPr>
          <a:lstStyle/>
          <a:p>
            <a:r>
              <a:rPr lang="en-GB" b="1" i="1" dirty="0" err="1">
                <a:latin typeface="Helvetica 35 Thin" panose="020B0500000000000000" pitchFamily="34" charset="0"/>
              </a:rPr>
              <a:t>Lucanus</a:t>
            </a:r>
            <a:r>
              <a:rPr lang="en-GB" b="1" i="1" dirty="0">
                <a:latin typeface="Helvetica 35 Thin" panose="020B0500000000000000" pitchFamily="34" charset="0"/>
              </a:rPr>
              <a:t> </a:t>
            </a:r>
            <a:r>
              <a:rPr lang="en-GB" b="1" i="1" dirty="0" err="1">
                <a:latin typeface="Helvetica 35 Thin" panose="020B0500000000000000" pitchFamily="34" charset="0"/>
              </a:rPr>
              <a:t>cervus</a:t>
            </a:r>
            <a:endParaRPr lang="en-GB" b="1" i="1" dirty="0">
              <a:latin typeface="Helvetica 35 Thin" panose="020B0500000000000000" pitchFamily="34" charset="0"/>
            </a:endParaRPr>
          </a:p>
        </p:txBody>
      </p:sp>
    </p:spTree>
    <p:extLst>
      <p:ext uri="{BB962C8B-B14F-4D97-AF65-F5344CB8AC3E}">
        <p14:creationId xmlns:p14="http://schemas.microsoft.com/office/powerpoint/2010/main" val="95208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09" y="0"/>
            <a:ext cx="6953001" cy="1015663"/>
          </a:xfrm>
          <a:prstGeom prst="rect">
            <a:avLst/>
          </a:prstGeom>
        </p:spPr>
        <p:txBody>
          <a:bodyPr wrap="square">
            <a:spAutoFit/>
          </a:bodyPr>
          <a:lstStyle/>
          <a:p>
            <a:pPr algn="ctr"/>
            <a:r>
              <a:rPr lang="en-GB" sz="6000" b="1" dirty="0" smtClean="0">
                <a:solidFill>
                  <a:srgbClr val="48A942"/>
                </a:solidFill>
                <a:latin typeface="HelveticaNeue UltraLigExt" panose="00000400000000000000" pitchFamily="2" charset="0"/>
                <a:ea typeface="+mj-ea"/>
                <a:cs typeface="+mj-cs"/>
              </a:rPr>
              <a:t>Emperor Dragonfly</a:t>
            </a:r>
            <a:endParaRPr lang="en-GB" sz="60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16470" y="1006059"/>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Lord of the Skies</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19920" y="2000672"/>
            <a:ext cx="6776572" cy="83099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The Emperor Dragonfly is a very large, impressive </a:t>
            </a:r>
            <a:r>
              <a:rPr lang="en-GB" sz="2400" dirty="0" smtClean="0">
                <a:latin typeface="Arial" panose="020B0604020202020204" pitchFamily="34" charset="0"/>
                <a:cs typeface="Arial" panose="020B0604020202020204" pitchFamily="34" charset="0"/>
              </a:rPr>
              <a:t>dragonfly - the biggest in the UK.</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935" y="1015663"/>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654" y="5187895"/>
            <a:ext cx="2019755" cy="286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9968" b="89873" l="7500" r="90000">
                        <a14:backgroundMark x1="35125" y1="71361" x2="35125" y2="71361"/>
                        <a14:backgroundMark x1="44625" y1="64082" x2="44625" y2="64082"/>
                        <a14:backgroundMark x1="49000" y1="68671" x2="49000" y2="68671"/>
                        <a14:backgroundMark x1="34000" y1="64557" x2="34000" y2="64557"/>
                        <a14:backgroundMark x1="49000" y1="58070" x2="49000" y2="58070"/>
                        <a14:backgroundMark x1="47375" y1="57753" x2="47375" y2="57753"/>
                        <a14:backgroundMark x1="64250" y1="59019" x2="64250" y2="59019"/>
                        <a14:backgroundMark x1="85000" y1="36392" x2="85000" y2="36392"/>
                        <a14:backgroundMark x1="81000" y1="35601" x2="81000" y2="35601"/>
                        <a14:backgroundMark x1="74750" y1="37816" x2="74750" y2="37816"/>
                        <a14:backgroundMark x1="68500" y1="36867" x2="68500" y2="36867"/>
                        <a14:backgroundMark x1="69625" y1="37975" x2="69625" y2="37975"/>
                        <a14:backgroundMark x1="48125" y1="54430" x2="48125" y2="54430"/>
                        <a14:backgroundMark x1="54500" y1="50791" x2="54500" y2="50791"/>
                      </a14:backgroundRemoval>
                    </a14:imgEffect>
                  </a14:imgLayer>
                </a14:imgProps>
              </a:ext>
              <a:ext uri="{28A0092B-C50C-407E-A947-70E740481C1C}">
                <a14:useLocalDpi xmlns:a14="http://schemas.microsoft.com/office/drawing/2010/main" val="0"/>
              </a:ext>
            </a:extLst>
          </a:blip>
          <a:srcRect/>
          <a:stretch>
            <a:fillRect/>
          </a:stretch>
        </p:blipFill>
        <p:spPr bwMode="auto">
          <a:xfrm rot="20513728">
            <a:off x="-326916" y="3435644"/>
            <a:ext cx="7506077" cy="592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64704" y="8029603"/>
            <a:ext cx="1635384" cy="369332"/>
          </a:xfrm>
          <a:prstGeom prst="rect">
            <a:avLst/>
          </a:prstGeom>
        </p:spPr>
        <p:txBody>
          <a:bodyPr wrap="none">
            <a:spAutoFit/>
          </a:bodyPr>
          <a:lstStyle/>
          <a:p>
            <a:r>
              <a:rPr lang="en-GB" b="1" i="1" dirty="0" err="1">
                <a:latin typeface="Helvetica 35 Thin" panose="020B0500000000000000" pitchFamily="34" charset="0"/>
              </a:rPr>
              <a:t>Anax</a:t>
            </a:r>
            <a:r>
              <a:rPr lang="en-GB" dirty="0"/>
              <a:t> </a:t>
            </a:r>
            <a:r>
              <a:rPr lang="en-GB" b="1" i="1" dirty="0">
                <a:latin typeface="Helvetica 35 Thin" panose="020B0500000000000000" pitchFamily="34" charset="0"/>
              </a:rPr>
              <a:t>imperator</a:t>
            </a:r>
          </a:p>
        </p:txBody>
      </p:sp>
      <p:sp>
        <p:nvSpPr>
          <p:cNvPr id="3" name="Rectangle 2"/>
          <p:cNvSpPr/>
          <p:nvPr/>
        </p:nvSpPr>
        <p:spPr>
          <a:xfrm>
            <a:off x="119920" y="2890580"/>
            <a:ext cx="6735636" cy="1477328"/>
          </a:xfrm>
          <a:prstGeom prst="rect">
            <a:avLst/>
          </a:prstGeom>
        </p:spPr>
        <p:txBody>
          <a:bodyPr wrap="square">
            <a:spAutoFit/>
          </a:bodyPr>
          <a:lstStyle/>
          <a:p>
            <a:r>
              <a:rPr lang="en-GB" dirty="0">
                <a:latin typeface="Arial" panose="020B0604020202020204" pitchFamily="34" charset="0"/>
                <a:cs typeface="Arial" panose="020B0604020202020204" pitchFamily="34" charset="0"/>
              </a:rPr>
              <a:t>Perhaps the most dazzling of insects: a colourful acrobat with large wings on a broomstick </a:t>
            </a:r>
            <a:r>
              <a:rPr lang="en-GB" dirty="0" smtClean="0">
                <a:latin typeface="Arial" panose="020B0604020202020204" pitchFamily="34" charset="0"/>
                <a:cs typeface="Arial" panose="020B0604020202020204" pitchFamily="34" charset="0"/>
              </a:rPr>
              <a:t>body. The dragonfly will fiercely </a:t>
            </a:r>
            <a:r>
              <a:rPr lang="en-GB" dirty="0">
                <a:latin typeface="Arial" panose="020B0604020202020204" pitchFamily="34" charset="0"/>
                <a:cs typeface="Arial" panose="020B0604020202020204" pitchFamily="34" charset="0"/>
              </a:rPr>
              <a:t>defend </a:t>
            </a:r>
            <a:r>
              <a:rPr lang="en-GB" dirty="0" smtClean="0">
                <a:latin typeface="Arial" panose="020B0604020202020204" pitchFamily="34" charset="0"/>
                <a:cs typeface="Arial" panose="020B0604020202020204" pitchFamily="34" charset="0"/>
              </a:rPr>
              <a:t>its territory, </a:t>
            </a:r>
            <a:r>
              <a:rPr lang="en-GB" dirty="0">
                <a:latin typeface="Arial" panose="020B0604020202020204" pitchFamily="34" charset="0"/>
                <a:cs typeface="Arial" panose="020B0604020202020204" pitchFamily="34" charset="0"/>
              </a:rPr>
              <a:t>tirelessly patrolling the margins of ponds and </a:t>
            </a:r>
            <a:r>
              <a:rPr lang="en-GB" dirty="0" smtClean="0">
                <a:latin typeface="Arial" panose="020B0604020202020204" pitchFamily="34" charset="0"/>
                <a:cs typeface="Arial" panose="020B0604020202020204" pitchFamily="34" charset="0"/>
              </a:rPr>
              <a:t>lakes. </a:t>
            </a:r>
            <a:r>
              <a:rPr lang="en-GB" dirty="0">
                <a:latin typeface="Arial" panose="020B0604020202020204" pitchFamily="34" charset="0"/>
                <a:cs typeface="Arial" panose="020B0604020202020204" pitchFamily="34" charset="0"/>
              </a:rPr>
              <a:t>the Emperor Dragonfly is perhaps the most impressive of all,  </a:t>
            </a:r>
            <a:r>
              <a:rPr lang="en-GB" dirty="0" smtClean="0">
                <a:latin typeface="Arial" panose="020B0604020202020204" pitchFamily="34" charset="0"/>
                <a:cs typeface="Arial" panose="020B0604020202020204" pitchFamily="34" charset="0"/>
              </a:rPr>
              <a:t>but…. </a:t>
            </a:r>
            <a:endParaRPr lang="en-GB" dirty="0">
              <a:latin typeface="Arial" panose="020B0604020202020204" pitchFamily="34" charset="0"/>
              <a:cs typeface="Arial" panose="020B0604020202020204" pitchFamily="34" charset="0"/>
            </a:endParaRPr>
          </a:p>
        </p:txBody>
      </p:sp>
      <p:sp>
        <p:nvSpPr>
          <p:cNvPr id="17" name="Rectangle 16"/>
          <p:cNvSpPr/>
          <p:nvPr/>
        </p:nvSpPr>
        <p:spPr>
          <a:xfrm>
            <a:off x="286842" y="4401329"/>
            <a:ext cx="2591107" cy="1384995"/>
          </a:xfrm>
          <a:prstGeom prst="rect">
            <a:avLst/>
          </a:prstGeom>
        </p:spPr>
        <p:txBody>
          <a:bodyPr wrap="square">
            <a:spAutoFit/>
          </a:bodyPr>
          <a:lstStyle/>
          <a:p>
            <a:r>
              <a:rPr lang="en-GB" sz="2800" b="1" dirty="0">
                <a:solidFill>
                  <a:srgbClr val="48A942"/>
                </a:solidFill>
                <a:latin typeface="Helvetica 35 Thin" panose="020B0500000000000000" pitchFamily="34" charset="0"/>
                <a:cs typeface="Arial" panose="020B0604020202020204" pitchFamily="34" charset="0"/>
              </a:rPr>
              <a:t>Is it </a:t>
            </a:r>
            <a:r>
              <a:rPr lang="en-GB" sz="2800" b="1" dirty="0" smtClean="0">
                <a:solidFill>
                  <a:srgbClr val="48A942"/>
                </a:solidFill>
                <a:latin typeface="Helvetica 35 Thin" panose="020B0500000000000000" pitchFamily="34" charset="0"/>
                <a:cs typeface="Arial" panose="020B0604020202020204" pitchFamily="34" charset="0"/>
              </a:rPr>
              <a:t>your        favourite </a:t>
            </a:r>
          </a:p>
          <a:p>
            <a:r>
              <a:rPr lang="en-GB" sz="2800" b="1" dirty="0" smtClean="0">
                <a:solidFill>
                  <a:srgbClr val="48A942"/>
                </a:solidFill>
                <a:latin typeface="Helvetica 35 Thin" panose="020B0500000000000000" pitchFamily="34" charset="0"/>
                <a:cs typeface="Arial" panose="020B0604020202020204" pitchFamily="34" charset="0"/>
              </a:rPr>
              <a:t>insect?</a:t>
            </a:r>
            <a:endParaRPr lang="en-GB" sz="2800" b="1" dirty="0">
              <a:solidFill>
                <a:srgbClr val="48A942"/>
              </a:solidFill>
              <a:latin typeface="Helvetica 35 Thin" panose="020B0500000000000000" pitchFamily="34" charset="0"/>
              <a:cs typeface="Arial" panose="020B0604020202020204" pitchFamily="34" charset="0"/>
            </a:endParaRPr>
          </a:p>
        </p:txBody>
      </p:sp>
    </p:spTree>
    <p:extLst>
      <p:ext uri="{BB962C8B-B14F-4D97-AF65-F5344CB8AC3E}">
        <p14:creationId xmlns:p14="http://schemas.microsoft.com/office/powerpoint/2010/main" val="4233495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09" y="0"/>
            <a:ext cx="6953001" cy="923330"/>
          </a:xfrm>
          <a:prstGeom prst="rect">
            <a:avLst/>
          </a:prstGeom>
        </p:spPr>
        <p:txBody>
          <a:bodyPr wrap="square">
            <a:spAutoFit/>
          </a:bodyPr>
          <a:lstStyle/>
          <a:p>
            <a:pPr algn="ctr"/>
            <a:r>
              <a:rPr lang="en-GB" sz="5400" b="1" dirty="0" smtClean="0">
                <a:solidFill>
                  <a:srgbClr val="48A942"/>
                </a:solidFill>
                <a:latin typeface="HelveticaNeue UltraLigExt" panose="00000400000000000000" pitchFamily="2" charset="0"/>
                <a:ea typeface="+mj-ea"/>
                <a:cs typeface="+mj-cs"/>
              </a:rPr>
              <a:t>Green Drake Mayfly</a:t>
            </a:r>
            <a:endParaRPr lang="en-GB" sz="54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16470" y="1006059"/>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Fisherman’s Friend</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29887" y="2000671"/>
            <a:ext cx="6477432" cy="830997"/>
          </a:xfrm>
          <a:prstGeom prst="rect">
            <a:avLst/>
          </a:prstGeom>
        </p:spPr>
        <p:txBody>
          <a:bodyPr wrap="square">
            <a:spAutoFit/>
          </a:bodyPr>
          <a:lstStyle/>
          <a:p>
            <a:r>
              <a:rPr lang="en-GB" sz="2400" b="1" dirty="0" smtClean="0">
                <a:latin typeface="Arial Narrow" panose="020B0606020202030204" pitchFamily="34" charset="0"/>
                <a:cs typeface="Arial" panose="020B0604020202020204" pitchFamily="34" charset="0"/>
              </a:rPr>
              <a:t>One </a:t>
            </a:r>
            <a:r>
              <a:rPr lang="en-GB" sz="2400" b="1" dirty="0">
                <a:latin typeface="Arial Narrow" panose="020B0606020202030204" pitchFamily="34" charset="0"/>
                <a:cs typeface="Arial" panose="020B0604020202020204" pitchFamily="34" charset="0"/>
              </a:rPr>
              <a:t>of our most familiar butterflies, visiting gardens to feast on buddleia and ice-plants. </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935" y="1015663"/>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9920" y="2890580"/>
            <a:ext cx="6735636" cy="2215991"/>
          </a:xfrm>
          <a:prstGeom prst="rect">
            <a:avLst/>
          </a:prstGeom>
        </p:spPr>
        <p:txBody>
          <a:bodyPr wrap="square">
            <a:spAutoFit/>
          </a:bodyPr>
          <a:lstStyle/>
          <a:p>
            <a:r>
              <a:rPr lang="en-GB" dirty="0" smtClean="0">
                <a:latin typeface="HelveticaNeue UltraLigExt" panose="00000400000000000000" pitchFamily="2" charset="0"/>
                <a:cs typeface="Arial" panose="020B0604020202020204" pitchFamily="34" charset="0"/>
              </a:rPr>
              <a:t>The Small Tortoiseshell is </a:t>
            </a:r>
            <a:r>
              <a:rPr lang="en-GB" dirty="0">
                <a:latin typeface="HelveticaNeue UltraLigExt" panose="00000400000000000000" pitchFamily="2" charset="0"/>
                <a:cs typeface="Arial" panose="020B0604020202020204" pitchFamily="34" charset="0"/>
              </a:rPr>
              <a:t>one of the emblems of sunny days in the gardens, and its colourful form encapsulates all our pleasant associations with butterflies. It is also the butterfly most likely to hibernate inside the house, Would it be welcome in your home? </a:t>
            </a:r>
            <a:endParaRPr lang="en-GB" dirty="0" smtClean="0">
              <a:latin typeface="HelveticaNeue UltraLigExt" panose="00000400000000000000" pitchFamily="2" charset="0"/>
              <a:cs typeface="Arial" panose="020B0604020202020204" pitchFamily="34" charset="0"/>
            </a:endParaRPr>
          </a:p>
          <a:p>
            <a:endParaRPr lang="en-GB" sz="2400" b="1" dirty="0">
              <a:solidFill>
                <a:srgbClr val="48A942"/>
              </a:solidFill>
              <a:latin typeface="HelveticaNeue UltraLigExt" panose="00000400000000000000" pitchFamily="2" charset="0"/>
              <a:cs typeface="Arial" panose="020B0604020202020204" pitchFamily="34" charset="0"/>
            </a:endParaRPr>
          </a:p>
          <a:p>
            <a:r>
              <a:rPr lang="en-GB" sz="2400" b="1" dirty="0" smtClean="0">
                <a:solidFill>
                  <a:srgbClr val="48A942"/>
                </a:solidFill>
                <a:latin typeface="Helvetica 35 Thin" panose="020B0500000000000000" pitchFamily="34" charset="0"/>
                <a:cs typeface="Arial" panose="020B0604020202020204" pitchFamily="34" charset="0"/>
              </a:rPr>
              <a:t>Is </a:t>
            </a:r>
            <a:r>
              <a:rPr lang="en-GB" sz="2400" b="1" dirty="0">
                <a:solidFill>
                  <a:srgbClr val="48A942"/>
                </a:solidFill>
                <a:latin typeface="Helvetica 35 Thin" panose="020B0500000000000000" pitchFamily="34" charset="0"/>
                <a:cs typeface="Arial" panose="020B0604020202020204" pitchFamily="34" charset="0"/>
              </a:rPr>
              <a:t>it your favourite UK Insect</a:t>
            </a:r>
            <a:r>
              <a:rPr lang="en-GB" dirty="0">
                <a:latin typeface="HelveticaNeue UltraLigExt" panose="00000400000000000000" pitchFamily="2" charset="0"/>
                <a:cs typeface="Arial" panose="020B0604020202020204" pitchFamily="34" charset="0"/>
              </a:rPr>
              <a:t>? </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385" y="5106571"/>
            <a:ext cx="2185100" cy="297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http://aramel.free.fr/Ephemera-danica-m-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99522">
                        <a14:foregroundMark x1="10845" y1="89655" x2="25518" y2="78056"/>
                        <a14:foregroundMark x1="9729" y1="89969" x2="478" y2="98119"/>
                        <a14:foregroundMark x1="83573" y1="44828" x2="83573" y2="44828"/>
                        <a14:foregroundMark x1="76555" y1="52038" x2="87719" y2="18182"/>
                        <a14:foregroundMark x1="85327" y1="40439" x2="99522" y2="27586"/>
                        <a14:foregroundMark x1="83254" y1="82132" x2="83254" y2="82132"/>
                        <a14:foregroundMark x1="73684" y1="73041" x2="80383" y2="76489"/>
                        <a14:foregroundMark x1="59968" y1="84953" x2="60447" y2="93730"/>
                        <a14:backgroundMark x1="83254" y1="83072" x2="83254" y2="83072"/>
                      </a14:backgroundRemoval>
                    </a14:imgEffect>
                  </a14:imgLayer>
                </a14:imgProps>
              </a:ext>
              <a:ext uri="{28A0092B-C50C-407E-A947-70E740481C1C}">
                <a14:useLocalDpi xmlns:a14="http://schemas.microsoft.com/office/drawing/2010/main" val="0"/>
              </a:ext>
            </a:extLst>
          </a:blip>
          <a:srcRect/>
          <a:stretch>
            <a:fillRect/>
          </a:stretch>
        </p:blipFill>
        <p:spPr bwMode="auto">
          <a:xfrm rot="20792567">
            <a:off x="-536961" y="3956520"/>
            <a:ext cx="7374533" cy="375195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57548" y="7741101"/>
            <a:ext cx="1869423" cy="369332"/>
          </a:xfrm>
          <a:prstGeom prst="rect">
            <a:avLst/>
          </a:prstGeom>
        </p:spPr>
        <p:txBody>
          <a:bodyPr wrap="none">
            <a:spAutoFit/>
          </a:bodyPr>
          <a:lstStyle/>
          <a:p>
            <a:r>
              <a:rPr lang="en-GB" b="1" i="1" dirty="0">
                <a:latin typeface="Helvetica 35 Thin" panose="020B0500000000000000" pitchFamily="34" charset="0"/>
              </a:rPr>
              <a:t>Ephemera </a:t>
            </a:r>
            <a:r>
              <a:rPr lang="en-GB" b="1" i="1" dirty="0" err="1">
                <a:latin typeface="Helvetica 35 Thin" panose="020B0500000000000000" pitchFamily="34" charset="0"/>
              </a:rPr>
              <a:t>danica</a:t>
            </a:r>
            <a:endParaRPr lang="en-GB" b="1" i="1" dirty="0">
              <a:latin typeface="Helvetica 35 Thin" panose="020B0500000000000000" pitchFamily="34" charset="0"/>
            </a:endParaRPr>
          </a:p>
        </p:txBody>
      </p:sp>
    </p:spTree>
    <p:extLst>
      <p:ext uri="{BB962C8B-B14F-4D97-AF65-F5344CB8AC3E}">
        <p14:creationId xmlns:p14="http://schemas.microsoft.com/office/powerpoint/2010/main" val="1604899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09" y="0"/>
            <a:ext cx="6953001" cy="923330"/>
          </a:xfrm>
          <a:prstGeom prst="rect">
            <a:avLst/>
          </a:prstGeom>
        </p:spPr>
        <p:txBody>
          <a:bodyPr wrap="square">
            <a:spAutoFit/>
          </a:bodyPr>
          <a:lstStyle/>
          <a:p>
            <a:pPr algn="ctr"/>
            <a:r>
              <a:rPr lang="en-GB" sz="5400" b="1" dirty="0" smtClean="0">
                <a:solidFill>
                  <a:srgbClr val="48A942"/>
                </a:solidFill>
                <a:latin typeface="HelveticaNeue UltraLigExt" panose="00000400000000000000" pitchFamily="2" charset="0"/>
                <a:ea typeface="+mj-ea"/>
                <a:cs typeface="+mj-cs"/>
              </a:rPr>
              <a:t>Green Drake Mayfly</a:t>
            </a:r>
            <a:endParaRPr lang="en-GB" sz="54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16470" y="1006059"/>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Fisherman’s Friend</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29887" y="2000671"/>
            <a:ext cx="6477432" cy="830997"/>
          </a:xfrm>
          <a:prstGeom prst="rect">
            <a:avLst/>
          </a:prstGeom>
        </p:spPr>
        <p:txBody>
          <a:bodyPr wrap="square">
            <a:spAutoFit/>
          </a:bodyPr>
          <a:lstStyle/>
          <a:p>
            <a:r>
              <a:rPr lang="en-GB" sz="2400" b="1" dirty="0" smtClean="0">
                <a:latin typeface="Arial Narrow" panose="020B0606020202030204" pitchFamily="34" charset="0"/>
                <a:cs typeface="Arial" panose="020B0604020202020204" pitchFamily="34" charset="0"/>
              </a:rPr>
              <a:t>One </a:t>
            </a:r>
            <a:r>
              <a:rPr lang="en-GB" sz="2400" b="1" dirty="0">
                <a:latin typeface="Arial Narrow" panose="020B0606020202030204" pitchFamily="34" charset="0"/>
                <a:cs typeface="Arial" panose="020B0604020202020204" pitchFamily="34" charset="0"/>
              </a:rPr>
              <a:t>of our most familiar butterflies, visiting gardens to feast on buddleia and ice-plants. </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935" y="1015663"/>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9920" y="2890580"/>
            <a:ext cx="6735636" cy="2215991"/>
          </a:xfrm>
          <a:prstGeom prst="rect">
            <a:avLst/>
          </a:prstGeom>
        </p:spPr>
        <p:txBody>
          <a:bodyPr wrap="square">
            <a:spAutoFit/>
          </a:bodyPr>
          <a:lstStyle/>
          <a:p>
            <a:r>
              <a:rPr lang="en-GB" dirty="0" smtClean="0">
                <a:latin typeface="HelveticaNeue UltraLigExt" panose="00000400000000000000" pitchFamily="2" charset="0"/>
                <a:cs typeface="Arial" panose="020B0604020202020204" pitchFamily="34" charset="0"/>
              </a:rPr>
              <a:t>The Small Tortoiseshell is </a:t>
            </a:r>
            <a:r>
              <a:rPr lang="en-GB" dirty="0">
                <a:latin typeface="HelveticaNeue UltraLigExt" panose="00000400000000000000" pitchFamily="2" charset="0"/>
                <a:cs typeface="Arial" panose="020B0604020202020204" pitchFamily="34" charset="0"/>
              </a:rPr>
              <a:t>one of the emblems of sunny days in the gardens, and its colourful form encapsulates all our pleasant associations with butterflies. It is also the butterfly most likely to hibernate inside the house, Would it be welcome in your home? </a:t>
            </a:r>
            <a:endParaRPr lang="en-GB" dirty="0" smtClean="0">
              <a:latin typeface="HelveticaNeue UltraLigExt" panose="00000400000000000000" pitchFamily="2" charset="0"/>
              <a:cs typeface="Arial" panose="020B0604020202020204" pitchFamily="34" charset="0"/>
            </a:endParaRPr>
          </a:p>
          <a:p>
            <a:endParaRPr lang="en-GB" sz="2400" b="1" dirty="0">
              <a:solidFill>
                <a:srgbClr val="48A942"/>
              </a:solidFill>
              <a:latin typeface="HelveticaNeue UltraLigExt" panose="00000400000000000000" pitchFamily="2" charset="0"/>
              <a:cs typeface="Arial" panose="020B0604020202020204" pitchFamily="34" charset="0"/>
            </a:endParaRPr>
          </a:p>
          <a:p>
            <a:r>
              <a:rPr lang="en-GB" sz="2400" b="1" dirty="0" smtClean="0">
                <a:solidFill>
                  <a:srgbClr val="48A942"/>
                </a:solidFill>
                <a:latin typeface="Helvetica 35 Thin" panose="020B0500000000000000" pitchFamily="34" charset="0"/>
                <a:cs typeface="Arial" panose="020B0604020202020204" pitchFamily="34" charset="0"/>
              </a:rPr>
              <a:t>Is </a:t>
            </a:r>
            <a:r>
              <a:rPr lang="en-GB" sz="2400" b="1" dirty="0">
                <a:solidFill>
                  <a:srgbClr val="48A942"/>
                </a:solidFill>
                <a:latin typeface="Helvetica 35 Thin" panose="020B0500000000000000" pitchFamily="34" charset="0"/>
                <a:cs typeface="Arial" panose="020B0604020202020204" pitchFamily="34" charset="0"/>
              </a:rPr>
              <a:t>it your favourite UK Insect</a:t>
            </a:r>
            <a:r>
              <a:rPr lang="en-GB" dirty="0">
                <a:latin typeface="HelveticaNeue UltraLigExt" panose="00000400000000000000" pitchFamily="2" charset="0"/>
                <a:cs typeface="Arial" panose="020B0604020202020204" pitchFamily="34" charset="0"/>
              </a:rPr>
              <a:t>? </a:t>
            </a:r>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0385" y="5106571"/>
            <a:ext cx="2185100" cy="297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957548" y="7741101"/>
            <a:ext cx="1869423" cy="369332"/>
          </a:xfrm>
          <a:prstGeom prst="rect">
            <a:avLst/>
          </a:prstGeom>
        </p:spPr>
        <p:txBody>
          <a:bodyPr wrap="none">
            <a:spAutoFit/>
          </a:bodyPr>
          <a:lstStyle/>
          <a:p>
            <a:r>
              <a:rPr lang="en-GB" b="1" i="1" dirty="0">
                <a:latin typeface="Helvetica 35 Thin" panose="020B0500000000000000" pitchFamily="34" charset="0"/>
              </a:rPr>
              <a:t>Ephemera </a:t>
            </a:r>
            <a:r>
              <a:rPr lang="en-GB" b="1" i="1" dirty="0" err="1">
                <a:latin typeface="Helvetica 35 Thin" panose="020B0500000000000000" pitchFamily="34" charset="0"/>
              </a:rPr>
              <a:t>danica</a:t>
            </a:r>
            <a:endParaRPr lang="en-GB" b="1" i="1" dirty="0">
              <a:latin typeface="Helvetica 35 Thin" panose="020B0500000000000000" pitchFamily="34" charset="0"/>
            </a:endParaRPr>
          </a:p>
        </p:txBody>
      </p:sp>
      <p:pic>
        <p:nvPicPr>
          <p:cNvPr id="6146"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139" b="96146" l="1286" r="100000">
                        <a14:foregroundMark x1="72286" y1="46895" x2="90143" y2="7709"/>
                        <a14:foregroundMark x1="73571" y1="52034" x2="92714" y2="45396"/>
                      </a14:backgroundRemoval>
                    </a14:imgEffect>
                  </a14:imgLayer>
                </a14:imgProps>
              </a:ext>
              <a:ext uri="{28A0092B-C50C-407E-A947-70E740481C1C}">
                <a14:useLocalDpi xmlns:a14="http://schemas.microsoft.com/office/drawing/2010/main" val="0"/>
              </a:ext>
            </a:extLst>
          </a:blip>
          <a:srcRect/>
          <a:stretch>
            <a:fillRect/>
          </a:stretch>
        </p:blipFill>
        <p:spPr bwMode="auto">
          <a:xfrm rot="20264135">
            <a:off x="-67064" y="3565926"/>
            <a:ext cx="6986372" cy="466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77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120" y="5099067"/>
            <a:ext cx="2156152" cy="299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1209" y="100524"/>
            <a:ext cx="6666791" cy="830997"/>
          </a:xfrm>
          <a:prstGeom prst="rect">
            <a:avLst/>
          </a:prstGeom>
        </p:spPr>
        <p:txBody>
          <a:bodyPr wrap="square">
            <a:spAutoFit/>
          </a:bodyPr>
          <a:lstStyle/>
          <a:p>
            <a:r>
              <a:rPr lang="en-GB" sz="4800" b="1" dirty="0" smtClean="0">
                <a:solidFill>
                  <a:srgbClr val="48A942"/>
                </a:solidFill>
                <a:latin typeface="HelveticaNeue UltraLigExt" panose="00000400000000000000" pitchFamily="2" charset="0"/>
                <a:ea typeface="+mj-ea"/>
                <a:cs typeface="+mj-cs"/>
              </a:rPr>
              <a:t>Seven-Spot Ladybird</a:t>
            </a:r>
            <a:endParaRPr lang="en-GB" sz="48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91209" y="1122321"/>
            <a:ext cx="6304267" cy="707886"/>
          </a:xfrm>
          <a:prstGeom prst="rect">
            <a:avLst/>
          </a:prstGeom>
        </p:spPr>
        <p:txBody>
          <a:bodyPr wrap="square">
            <a:spAutoFit/>
          </a:bodyPr>
          <a:lstStyle/>
          <a:p>
            <a:r>
              <a:rPr lang="en-GB" sz="4000" b="1" dirty="0">
                <a:solidFill>
                  <a:srgbClr val="003D7D"/>
                </a:solidFill>
                <a:latin typeface="Helvetica 45 Light" pitchFamily="34" charset="0"/>
                <a:ea typeface="+mj-ea"/>
                <a:cs typeface="+mj-cs"/>
              </a:rPr>
              <a:t>The </a:t>
            </a:r>
            <a:r>
              <a:rPr lang="en-GB" sz="4000" b="1" dirty="0" smtClean="0">
                <a:solidFill>
                  <a:srgbClr val="003D7D"/>
                </a:solidFill>
                <a:latin typeface="Helvetica 45 Light" pitchFamily="34" charset="0"/>
                <a:ea typeface="+mj-ea"/>
                <a:cs typeface="+mj-cs"/>
              </a:rPr>
              <a:t>Divine </a:t>
            </a:r>
            <a:r>
              <a:rPr lang="en-GB" sz="4000" b="1" dirty="0">
                <a:solidFill>
                  <a:srgbClr val="003D7D"/>
                </a:solidFill>
                <a:latin typeface="Helvetica 45 Light" pitchFamily="34" charset="0"/>
                <a:ea typeface="+mj-ea"/>
                <a:cs typeface="+mj-cs"/>
              </a:rPr>
              <a:t>Messenger </a:t>
            </a: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descr="http://www.warrenphotographic.co.uk/photography/bigs/18212-Seven-spot-Ladybird-white-background.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8917112">
            <a:off x="-574513" y="3137157"/>
            <a:ext cx="6266667" cy="620352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19920" y="2000672"/>
            <a:ext cx="6477432" cy="830997"/>
          </a:xfrm>
          <a:prstGeom prst="rect">
            <a:avLst/>
          </a:prstGeom>
        </p:spPr>
        <p:txBody>
          <a:bodyPr wrap="square">
            <a:spAutoFit/>
          </a:bodyPr>
          <a:lstStyle/>
          <a:p>
            <a:r>
              <a:rPr lang="en-GB" sz="2400" b="1" dirty="0">
                <a:latin typeface="Arial Narrow" panose="020B0606020202030204" pitchFamily="34" charset="0"/>
                <a:cs typeface="Arial" panose="020B0604020202020204" pitchFamily="34" charset="0"/>
              </a:rPr>
              <a:t>Ladybirds enjoy one of the shiniest of reputations of any UK </a:t>
            </a:r>
            <a:r>
              <a:rPr lang="en-GB" sz="2400" b="1" dirty="0" smtClean="0">
                <a:latin typeface="Arial Narrow" panose="020B0606020202030204" pitchFamily="34" charset="0"/>
                <a:cs typeface="Arial" panose="020B0604020202020204" pitchFamily="34" charset="0"/>
              </a:rPr>
              <a:t>insect.</a:t>
            </a:r>
            <a:endParaRPr lang="en-GB" dirty="0">
              <a:latin typeface="HelveticaNeue UltraLigExt" panose="00000400000000000000" pitchFamily="2" charset="0"/>
              <a:cs typeface="Arial" panose="020B0604020202020204" pitchFamily="34" charset="0"/>
            </a:endParaRPr>
          </a:p>
        </p:txBody>
      </p:sp>
      <p:sp>
        <p:nvSpPr>
          <p:cNvPr id="3" name="Rectangle 2"/>
          <p:cNvSpPr/>
          <p:nvPr/>
        </p:nvSpPr>
        <p:spPr>
          <a:xfrm>
            <a:off x="119920" y="2831669"/>
            <a:ext cx="6735636" cy="1477328"/>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The seven-spot lady bird is very widespread, found throughout the UK. It is a ubiquitous inhabitant of gardens and parks and will turn up anywhere there are aphids for it to feed on. In the Middle ages it was considered a messenger from the heavens……</a:t>
            </a:r>
            <a:endParaRPr lang="en-GB" dirty="0">
              <a:latin typeface="Arial" panose="020B0604020202020204" pitchFamily="34" charset="0"/>
              <a:cs typeface="Arial" panose="020B0604020202020204" pitchFamily="34" charset="0"/>
            </a:endParaRPr>
          </a:p>
        </p:txBody>
      </p:sp>
      <p:sp>
        <p:nvSpPr>
          <p:cNvPr id="9" name="Rectangle 8"/>
          <p:cNvSpPr/>
          <p:nvPr/>
        </p:nvSpPr>
        <p:spPr>
          <a:xfrm>
            <a:off x="3883248" y="3944887"/>
            <a:ext cx="2852063" cy="954107"/>
          </a:xfrm>
          <a:prstGeom prst="rect">
            <a:avLst/>
          </a:prstGeom>
        </p:spPr>
        <p:txBody>
          <a:bodyPr wrap="none">
            <a:spAutoFit/>
          </a:bodyPr>
          <a:lstStyle/>
          <a:p>
            <a:r>
              <a:rPr lang="en-GB" sz="2800" b="1" dirty="0">
                <a:solidFill>
                  <a:srgbClr val="48A942"/>
                </a:solidFill>
                <a:latin typeface="Helvetica 35 Thin" panose="020B0500000000000000" pitchFamily="34" charset="0"/>
                <a:cs typeface="Arial" panose="020B0604020202020204" pitchFamily="34" charset="0"/>
              </a:rPr>
              <a:t>Is it your favourite </a:t>
            </a:r>
            <a:endParaRPr lang="en-GB" sz="2800" b="1" dirty="0" smtClean="0">
              <a:solidFill>
                <a:srgbClr val="48A942"/>
              </a:solidFill>
              <a:latin typeface="Helvetica 35 Thin" panose="020B0500000000000000" pitchFamily="34" charset="0"/>
              <a:cs typeface="Arial" panose="020B0604020202020204" pitchFamily="34" charset="0"/>
            </a:endParaRPr>
          </a:p>
          <a:p>
            <a:r>
              <a:rPr lang="en-GB" sz="2800" b="1" dirty="0" smtClean="0">
                <a:solidFill>
                  <a:srgbClr val="48A942"/>
                </a:solidFill>
                <a:latin typeface="Helvetica 35 Thin" panose="020B0500000000000000" pitchFamily="34" charset="0"/>
                <a:cs typeface="Arial" panose="020B0604020202020204" pitchFamily="34" charset="0"/>
              </a:rPr>
              <a:t>            though</a:t>
            </a:r>
            <a:r>
              <a:rPr lang="en-GB" sz="2800" b="1" dirty="0">
                <a:solidFill>
                  <a:srgbClr val="48A942"/>
                </a:solidFill>
                <a:latin typeface="Helvetica 35 Thin" panose="020B0500000000000000" pitchFamily="34" charset="0"/>
                <a:cs typeface="Arial" panose="020B0604020202020204" pitchFamily="34" charset="0"/>
              </a:rPr>
              <a:t>?</a:t>
            </a:r>
          </a:p>
        </p:txBody>
      </p:sp>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00900" y="951856"/>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64602" y="8164630"/>
            <a:ext cx="2294218" cy="369332"/>
          </a:xfrm>
          <a:prstGeom prst="rect">
            <a:avLst/>
          </a:prstGeom>
        </p:spPr>
        <p:txBody>
          <a:bodyPr wrap="none">
            <a:spAutoFit/>
          </a:bodyPr>
          <a:lstStyle/>
          <a:p>
            <a:r>
              <a:rPr lang="en-GB" b="1" i="1" dirty="0" err="1">
                <a:latin typeface="Helvetica 35 Thin" panose="020B0500000000000000" pitchFamily="34" charset="0"/>
              </a:rPr>
              <a:t>Coccinella</a:t>
            </a:r>
            <a:r>
              <a:rPr lang="en-GB" b="1" i="1" dirty="0">
                <a:latin typeface="Helvetica 35 Thin" panose="020B0500000000000000" pitchFamily="34" charset="0"/>
              </a:rPr>
              <a:t> 7-punctata</a:t>
            </a:r>
          </a:p>
        </p:txBody>
      </p:sp>
    </p:spTree>
    <p:extLst>
      <p:ext uri="{BB962C8B-B14F-4D97-AF65-F5344CB8AC3E}">
        <p14:creationId xmlns:p14="http://schemas.microsoft.com/office/powerpoint/2010/main" val="248714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00524"/>
            <a:ext cx="6858000" cy="923330"/>
          </a:xfrm>
          <a:prstGeom prst="rect">
            <a:avLst/>
          </a:prstGeom>
        </p:spPr>
        <p:txBody>
          <a:bodyPr wrap="square">
            <a:spAutoFit/>
          </a:bodyPr>
          <a:lstStyle/>
          <a:p>
            <a:pPr algn="ctr"/>
            <a:r>
              <a:rPr lang="en-GB" sz="5400" b="1" dirty="0" smtClean="0">
                <a:solidFill>
                  <a:srgbClr val="48A942"/>
                </a:solidFill>
                <a:latin typeface="HelveticaNeue UltraLigExt" panose="00000400000000000000" pitchFamily="2" charset="0"/>
                <a:ea typeface="+mj-ea"/>
                <a:cs typeface="+mj-cs"/>
              </a:rPr>
              <a:t>Garden Tiger Moth</a:t>
            </a:r>
            <a:endParaRPr lang="en-GB" sz="54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91209" y="1122321"/>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The Woolly Bear </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60804" y="1931792"/>
            <a:ext cx="6477432" cy="1107996"/>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The Garden Tiger Moth </a:t>
            </a:r>
            <a:r>
              <a:rPr lang="en-GB" sz="2400" dirty="0" smtClean="0">
                <a:latin typeface="Arial" panose="020B0604020202020204" pitchFamily="34" charset="0"/>
                <a:cs typeface="Arial" panose="020B0604020202020204" pitchFamily="34" charset="0"/>
              </a:rPr>
              <a:t>is </a:t>
            </a:r>
            <a:r>
              <a:rPr lang="en-GB" sz="2400" dirty="0">
                <a:latin typeface="Arial" panose="020B0604020202020204" pitchFamily="34" charset="0"/>
                <a:cs typeface="Arial" panose="020B0604020202020204" pitchFamily="34" charset="0"/>
              </a:rPr>
              <a:t>a striking </a:t>
            </a:r>
            <a:r>
              <a:rPr lang="en-GB" sz="2400" dirty="0" smtClean="0">
                <a:latin typeface="Arial" panose="020B0604020202020204" pitchFamily="34" charset="0"/>
                <a:cs typeface="Arial" panose="020B0604020202020204" pitchFamily="34" charset="0"/>
              </a:rPr>
              <a:t>beauty, and one </a:t>
            </a:r>
            <a:r>
              <a:rPr lang="en-GB" sz="2400" dirty="0">
                <a:latin typeface="Arial" panose="020B0604020202020204" pitchFamily="34" charset="0"/>
                <a:cs typeface="Arial" panose="020B0604020202020204" pitchFamily="34" charset="0"/>
              </a:rPr>
              <a:t>of  the best known moths in the </a:t>
            </a:r>
            <a:r>
              <a:rPr lang="en-GB" sz="2400" dirty="0" smtClean="0">
                <a:latin typeface="Arial" panose="020B0604020202020204" pitchFamily="34" charset="0"/>
                <a:cs typeface="Arial" panose="020B0604020202020204" pitchFamily="34" charset="0"/>
              </a:rPr>
              <a:t>UK. </a:t>
            </a:r>
            <a:endParaRPr lang="en-GB" dirty="0">
              <a:latin typeface="Arial" panose="020B0604020202020204" pitchFamily="34" charset="0"/>
              <a:cs typeface="Arial" panose="020B0604020202020204" pitchFamily="34" charset="0"/>
            </a:endParaRPr>
          </a:p>
          <a:p>
            <a:endParaRPr lang="en-GB" dirty="0">
              <a:latin typeface="HelveticaNeue UltraLigExt" panose="00000400000000000000" pitchFamily="2" charset="0"/>
              <a:cs typeface="Arial" panose="020B0604020202020204" pitchFamily="34" charset="0"/>
            </a:endParaRPr>
          </a:p>
        </p:txBody>
      </p:sp>
      <p:sp>
        <p:nvSpPr>
          <p:cNvPr id="3" name="Rectangle 2"/>
          <p:cNvSpPr/>
          <p:nvPr/>
        </p:nvSpPr>
        <p:spPr>
          <a:xfrm>
            <a:off x="147203" y="3248615"/>
            <a:ext cx="3957152" cy="1200329"/>
          </a:xfrm>
          <a:prstGeom prst="rect">
            <a:avLst/>
          </a:prstGeom>
        </p:spPr>
        <p:txBody>
          <a:bodyPr wrap="square">
            <a:spAutoFit/>
          </a:bodyPr>
          <a:lstStyle/>
          <a:p>
            <a:r>
              <a:rPr lang="en-GB" dirty="0">
                <a:latin typeface="Arial" panose="020B0604020202020204" pitchFamily="34" charset="0"/>
                <a:cs typeface="Arial" panose="020B0604020202020204" pitchFamily="34" charset="0"/>
              </a:rPr>
              <a:t>Tiger </a:t>
            </a:r>
            <a:r>
              <a:rPr lang="en-GB" dirty="0" smtClean="0">
                <a:latin typeface="Arial" panose="020B0604020202020204" pitchFamily="34" charset="0"/>
                <a:cs typeface="Arial" panose="020B0604020202020204" pitchFamily="34" charset="0"/>
              </a:rPr>
              <a:t>moth’s </a:t>
            </a:r>
            <a:r>
              <a:rPr lang="en-GB" dirty="0">
                <a:latin typeface="Arial" panose="020B0604020202020204" pitchFamily="34" charset="0"/>
                <a:cs typeface="Arial" panose="020B0604020202020204" pitchFamily="34" charset="0"/>
              </a:rPr>
              <a:t>names </a:t>
            </a:r>
            <a:r>
              <a:rPr lang="en-GB" dirty="0" smtClean="0">
                <a:latin typeface="Arial" panose="020B0604020202020204" pitchFamily="34" charset="0"/>
                <a:cs typeface="Arial" panose="020B0604020202020204" pitchFamily="34" charset="0"/>
              </a:rPr>
              <a:t>are </a:t>
            </a:r>
            <a:r>
              <a:rPr lang="en-GB" dirty="0">
                <a:latin typeface="Arial" panose="020B0604020202020204" pitchFamily="34" charset="0"/>
                <a:cs typeface="Arial" panose="020B0604020202020204" pitchFamily="34" charset="0"/>
              </a:rPr>
              <a:t>a slight misnomer; most tiger moths are spotted not stripped. They should strictly be called leopard moths! </a:t>
            </a:r>
          </a:p>
        </p:txBody>
      </p:sp>
      <p:sp>
        <p:nvSpPr>
          <p:cNvPr id="9" name="Rectangle 8"/>
          <p:cNvSpPr/>
          <p:nvPr/>
        </p:nvSpPr>
        <p:spPr>
          <a:xfrm>
            <a:off x="2169633" y="2786950"/>
            <a:ext cx="4073551" cy="523220"/>
          </a:xfrm>
          <a:prstGeom prst="rect">
            <a:avLst/>
          </a:prstGeom>
        </p:spPr>
        <p:txBody>
          <a:bodyPr wrap="none">
            <a:spAutoFit/>
          </a:bodyPr>
          <a:lstStyle/>
          <a:p>
            <a:r>
              <a:rPr lang="en-GB" sz="2800" b="1" dirty="0">
                <a:solidFill>
                  <a:srgbClr val="48A942"/>
                </a:solidFill>
                <a:latin typeface="Helvetica 35 Thin" panose="020B0500000000000000" pitchFamily="34" charset="0"/>
                <a:cs typeface="Arial" panose="020B0604020202020204" pitchFamily="34" charset="0"/>
              </a:rPr>
              <a:t>Is it your </a:t>
            </a:r>
            <a:r>
              <a:rPr lang="en-GB" sz="2800" b="1" dirty="0" smtClean="0">
                <a:solidFill>
                  <a:srgbClr val="48A942"/>
                </a:solidFill>
                <a:latin typeface="Helvetica 35 Thin" panose="020B0500000000000000" pitchFamily="34" charset="0"/>
                <a:cs typeface="Arial" panose="020B0604020202020204" pitchFamily="34" charset="0"/>
              </a:rPr>
              <a:t>favourite though?</a:t>
            </a:r>
            <a:endParaRPr lang="en-GB" sz="2800" b="1" dirty="0">
              <a:solidFill>
                <a:srgbClr val="48A942"/>
              </a:solidFill>
              <a:latin typeface="Helvetica 35 Thin" panose="020B0500000000000000" pitchFamily="34"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900" y="951856"/>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498" y="5012861"/>
            <a:ext cx="2186803" cy="303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4013" y1="10119" x2="4013" y2="10119"/>
                        <a14:foregroundMark x1="11371" y1="17262" x2="11371" y2="17262"/>
                        <a14:foregroundMark x1="6355" y1="29762" x2="6355" y2="29762"/>
                        <a14:foregroundMark x1="11706" y1="31548" x2="11706" y2="31548"/>
                        <a14:foregroundMark x1="18729" y1="23214" x2="18729" y2="23214"/>
                        <a14:foregroundMark x1="89298" y1="15476" x2="89298" y2="15476"/>
                        <a14:foregroundMark x1="96656" y1="8333" x2="96656" y2="8333"/>
                        <a14:foregroundMark x1="94314" y1="25000" x2="94314" y2="25000"/>
                        <a14:foregroundMark x1="90301" y1="36905" x2="90301" y2="36905"/>
                        <a14:foregroundMark x1="59866" y1="33929" x2="59866" y2="33929"/>
                        <a14:foregroundMark x1="55184" y1="18452" x2="55184" y2="18452"/>
                        <a14:foregroundMark x1="43144" y1="15476" x2="43144" y2="15476"/>
                        <a14:foregroundMark x1="42809" y1="11905" x2="42809" y2="11905"/>
                        <a14:foregroundMark x1="56187" y1="13095" x2="56187" y2="13095"/>
                        <a14:foregroundMark x1="56187" y1="8929" x2="56187" y2="8929"/>
                        <a14:foregroundMark x1="53512" y1="27976" x2="53512" y2="27976"/>
                        <a14:foregroundMark x1="62876" y1="35714" x2="62876" y2="35714"/>
                        <a14:foregroundMark x1="74916" y1="18452" x2="74916" y2="18452"/>
                        <a14:foregroundMark x1="83278" y1="14881" x2="83278" y2="14881"/>
                        <a14:foregroundMark x1="90970" y1="6548" x2="90970" y2="6548"/>
                        <a14:foregroundMark x1="95318" y1="17857" x2="95318" y2="17857"/>
                        <a14:foregroundMark x1="11706" y1="37500" x2="11706" y2="37500"/>
                        <a14:foregroundMark x1="7358" y1="20238" x2="7358" y2="20238"/>
                        <a14:foregroundMark x1="5017" y1="20238" x2="5017" y2="20238"/>
                        <a14:foregroundMark x1="8696" y1="12500" x2="8696" y2="12500"/>
                        <a14:foregroundMark x1="16388" y1="14286" x2="16388" y2="14286"/>
                        <a14:foregroundMark x1="25418" y1="20238" x2="25418" y2="20238"/>
                        <a14:foregroundMark x1="33110" y1="24405" x2="33110" y2="24405"/>
                        <a14:foregroundMark x1="11037" y1="44643" x2="11037" y2="44643"/>
                        <a14:foregroundMark x1="35117" y1="39286" x2="35117" y2="39286"/>
                        <a14:foregroundMark x1="38462" y1="32738" x2="38462" y2="32738"/>
                        <a14:foregroundMark x1="34114" y1="24405" x2="34114" y2="24405"/>
                        <a14:foregroundMark x1="67893" y1="22619" x2="67893" y2="22619"/>
                        <a14:foregroundMark x1="65886" y1="25000" x2="65886" y2="25000"/>
                        <a14:foregroundMark x1="76589" y1="14286" x2="76589" y2="14286"/>
                        <a14:foregroundMark x1="82609" y1="11905" x2="82609" y2="11905"/>
                        <a14:foregroundMark x1="89967" y1="10714" x2="89967" y2="10714"/>
                        <a14:foregroundMark x1="43478" y1="17857" x2="43478" y2="17857"/>
                        <a14:foregroundMark x1="56187" y1="15476" x2="56187" y2="15476"/>
                        <a14:foregroundMark x1="55184" y1="22024" x2="55184" y2="22024"/>
                        <a14:foregroundMark x1="54515" y1="25000" x2="54515" y2="25000"/>
                        <a14:foregroundMark x1="55518" y1="19643" x2="55518" y2="19643"/>
                        <a14:foregroundMark x1="43813" y1="21429" x2="43813" y2="21429"/>
                        <a14:foregroundMark x1="44482" y1="23810" x2="44482" y2="23810"/>
                        <a14:foregroundMark x1="52508" y1="26786" x2="52508" y2="26786"/>
                        <a14:backgroundMark x1="54181" y1="28571" x2="54181" y2="28571"/>
                      </a14:backgroundRemoval>
                    </a14:imgEffect>
                  </a14:imgLayer>
                </a14:imgProps>
              </a:ext>
              <a:ext uri="{28A0092B-C50C-407E-A947-70E740481C1C}">
                <a14:useLocalDpi xmlns:a14="http://schemas.microsoft.com/office/drawing/2010/main" val="0"/>
              </a:ext>
            </a:extLst>
          </a:blip>
          <a:srcRect/>
          <a:stretch>
            <a:fillRect/>
          </a:stretch>
        </p:blipFill>
        <p:spPr bwMode="auto">
          <a:xfrm rot="19495834">
            <a:off x="277051" y="4726701"/>
            <a:ext cx="5802640" cy="326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20146" y="4448944"/>
            <a:ext cx="3429000" cy="1477328"/>
          </a:xfrm>
          <a:prstGeom prst="rect">
            <a:avLst/>
          </a:prstGeom>
        </p:spPr>
        <p:txBody>
          <a:bodyPr>
            <a:spAutoFit/>
          </a:bodyPr>
          <a:lstStyle/>
          <a:p>
            <a:r>
              <a:rPr lang="en-GB" dirty="0">
                <a:latin typeface="Arial" panose="020B0604020202020204" pitchFamily="34" charset="0"/>
                <a:cs typeface="Arial" panose="020B0604020202020204" pitchFamily="34" charset="0"/>
              </a:rPr>
              <a:t>The hairy, fast moving caterpillar is also well known and recognisable, most commonly referred to as </a:t>
            </a:r>
            <a:r>
              <a:rPr lang="en-GB" dirty="0" smtClean="0">
                <a:latin typeface="Arial" panose="020B0604020202020204" pitchFamily="34" charset="0"/>
                <a:cs typeface="Arial" panose="020B0604020202020204" pitchFamily="34" charset="0"/>
              </a:rPr>
              <a:t> ‘woolly </a:t>
            </a:r>
            <a:r>
              <a:rPr lang="en-GB" dirty="0">
                <a:latin typeface="Arial" panose="020B0604020202020204" pitchFamily="34" charset="0"/>
                <a:cs typeface="Arial" panose="020B0604020202020204" pitchFamily="34" charset="0"/>
              </a:rPr>
              <a:t>bears’. </a:t>
            </a:r>
          </a:p>
        </p:txBody>
      </p:sp>
    </p:spTree>
    <p:extLst>
      <p:ext uri="{BB962C8B-B14F-4D97-AF65-F5344CB8AC3E}">
        <p14:creationId xmlns:p14="http://schemas.microsoft.com/office/powerpoint/2010/main" val="96241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20" y="100524"/>
            <a:ext cx="6858000" cy="1015663"/>
          </a:xfrm>
          <a:prstGeom prst="rect">
            <a:avLst/>
          </a:prstGeom>
        </p:spPr>
        <p:txBody>
          <a:bodyPr wrap="square">
            <a:spAutoFit/>
          </a:bodyPr>
          <a:lstStyle/>
          <a:p>
            <a:r>
              <a:rPr lang="en-GB" sz="6000" b="1" dirty="0" smtClean="0">
                <a:solidFill>
                  <a:srgbClr val="48A942"/>
                </a:solidFill>
                <a:latin typeface="HelveticaNeue UltraLigExt" panose="00000400000000000000" pitchFamily="2" charset="0"/>
                <a:ea typeface="+mj-ea"/>
                <a:cs typeface="+mj-cs"/>
              </a:rPr>
              <a:t>Small Tortoiseshell </a:t>
            </a:r>
            <a:endParaRPr lang="en-GB" sz="60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91209" y="1122321"/>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The House Sitter </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19920" y="2000672"/>
            <a:ext cx="6477432" cy="830997"/>
          </a:xfrm>
          <a:prstGeom prst="rect">
            <a:avLst/>
          </a:prstGeom>
        </p:spPr>
        <p:txBody>
          <a:bodyPr wrap="square">
            <a:spAutoFit/>
          </a:bodyPr>
          <a:lstStyle/>
          <a:p>
            <a:r>
              <a:rPr lang="en-GB" sz="2400" b="1" dirty="0" smtClean="0">
                <a:latin typeface="Arial Narrow" panose="020B0606020202030204" pitchFamily="34" charset="0"/>
                <a:cs typeface="Arial" panose="020B0604020202020204" pitchFamily="34" charset="0"/>
              </a:rPr>
              <a:t>One </a:t>
            </a:r>
            <a:r>
              <a:rPr lang="en-GB" sz="2400" b="1" dirty="0">
                <a:latin typeface="Arial Narrow" panose="020B0606020202030204" pitchFamily="34" charset="0"/>
                <a:cs typeface="Arial" panose="020B0604020202020204" pitchFamily="34" charset="0"/>
              </a:rPr>
              <a:t>of our most familiar butterflies, visiting gardens to feast on buddleia and ice-plants. </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900" y="1116187"/>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1067" y="4850123"/>
            <a:ext cx="2295348" cy="3199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Small Tortoiseshell"/>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5078" b="89844" l="0" r="100000">
                        <a14:foregroundMark x1="47353" y1="23438" x2="47353" y2="23438"/>
                        <a14:foregroundMark x1="42941" y1="14453" x2="42941" y2="14453"/>
                        <a14:foregroundMark x1="62353" y1="16797" x2="62353" y2="16797"/>
                        <a14:foregroundMark x1="59412" y1="22656" x2="59412" y2="22656"/>
                        <a14:foregroundMark x1="56765" y1="26953" x2="56765" y2="26953"/>
                        <a14:foregroundMark x1="49118" y1="28906" x2="49118" y2="28906"/>
                        <a14:foregroundMark x1="50294" y1="32422" x2="40588" y2="8203"/>
                        <a14:foregroundMark x1="53235" y1="32031" x2="66765" y2="12109"/>
                        <a14:foregroundMark x1="68235" y1="9375" x2="53824" y2="32422"/>
                      </a14:backgroundRemoval>
                    </a14:imgEffect>
                  </a14:imgLayer>
                </a14:imgProps>
              </a:ext>
              <a:ext uri="{28A0092B-C50C-407E-A947-70E740481C1C}">
                <a14:useLocalDpi xmlns:a14="http://schemas.microsoft.com/office/drawing/2010/main" val="0"/>
              </a:ext>
            </a:extLst>
          </a:blip>
          <a:srcRect/>
          <a:stretch>
            <a:fillRect/>
          </a:stretch>
        </p:blipFill>
        <p:spPr bwMode="auto">
          <a:xfrm rot="20288179">
            <a:off x="-305897" y="4008903"/>
            <a:ext cx="5832732" cy="439170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58398" y="8045939"/>
            <a:ext cx="1449436" cy="369332"/>
          </a:xfrm>
          <a:prstGeom prst="rect">
            <a:avLst/>
          </a:prstGeom>
        </p:spPr>
        <p:txBody>
          <a:bodyPr wrap="none">
            <a:spAutoFit/>
          </a:bodyPr>
          <a:lstStyle/>
          <a:p>
            <a:r>
              <a:rPr lang="en-GB" b="1" i="1" dirty="0" err="1" smtClean="0">
                <a:latin typeface="Helvetica 35 Thin" panose="020B0500000000000000" pitchFamily="34" charset="0"/>
              </a:rPr>
              <a:t>Aglais</a:t>
            </a:r>
            <a:r>
              <a:rPr lang="en-GB" b="1" i="1" dirty="0" smtClean="0">
                <a:latin typeface="Helvetica 35 Thin" panose="020B0500000000000000" pitchFamily="34" charset="0"/>
              </a:rPr>
              <a:t> </a:t>
            </a:r>
            <a:r>
              <a:rPr lang="en-GB" b="1" i="1" dirty="0" err="1" smtClean="0">
                <a:latin typeface="Helvetica 35 Thin" panose="020B0500000000000000" pitchFamily="34" charset="0"/>
              </a:rPr>
              <a:t>urticae</a:t>
            </a:r>
            <a:endParaRPr lang="en-GB" b="1" i="1" dirty="0">
              <a:latin typeface="Helvetica 35 Thin" panose="020B0500000000000000" pitchFamily="34" charset="0"/>
            </a:endParaRPr>
          </a:p>
        </p:txBody>
      </p:sp>
      <p:sp>
        <p:nvSpPr>
          <p:cNvPr id="3" name="Rectangle 2"/>
          <p:cNvSpPr/>
          <p:nvPr/>
        </p:nvSpPr>
        <p:spPr>
          <a:xfrm>
            <a:off x="119920" y="2890580"/>
            <a:ext cx="6735636" cy="2000548"/>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The Small Tortoiseshell is </a:t>
            </a:r>
            <a:r>
              <a:rPr lang="en-GB" dirty="0">
                <a:latin typeface="Arial" panose="020B0604020202020204" pitchFamily="34" charset="0"/>
                <a:cs typeface="Arial" panose="020B0604020202020204" pitchFamily="34" charset="0"/>
              </a:rPr>
              <a:t>one of the emblems of sunny days in the gardens, and its colourful form encapsulates all our pleasant associations with butterflies. It is also the butterfly most likely to hibernate inside the house, Would it be welcome in your home? </a:t>
            </a:r>
            <a:endParaRPr lang="en-GB" dirty="0" smtClean="0">
              <a:latin typeface="Arial" panose="020B0604020202020204" pitchFamily="34" charset="0"/>
              <a:cs typeface="Arial" panose="020B0604020202020204" pitchFamily="34" charset="0"/>
            </a:endParaRPr>
          </a:p>
          <a:p>
            <a:endParaRPr lang="en-GB" sz="2400" b="1" dirty="0">
              <a:solidFill>
                <a:srgbClr val="48A942"/>
              </a:solidFill>
              <a:latin typeface="HelveticaNeue UltraLigExt" panose="00000400000000000000" pitchFamily="2" charset="0"/>
              <a:cs typeface="Arial" panose="020B0604020202020204" pitchFamily="34" charset="0"/>
            </a:endParaRPr>
          </a:p>
          <a:p>
            <a:r>
              <a:rPr lang="en-GB" sz="2800" b="1" dirty="0" smtClean="0">
                <a:solidFill>
                  <a:srgbClr val="48A942"/>
                </a:solidFill>
                <a:latin typeface="Helvetica 35 Thin" panose="020B0500000000000000" pitchFamily="34" charset="0"/>
                <a:cs typeface="Arial" panose="020B0604020202020204" pitchFamily="34" charset="0"/>
              </a:rPr>
              <a:t>Is </a:t>
            </a:r>
            <a:r>
              <a:rPr lang="en-GB" sz="2800" b="1" dirty="0">
                <a:solidFill>
                  <a:srgbClr val="48A942"/>
                </a:solidFill>
                <a:latin typeface="Helvetica 35 Thin" panose="020B0500000000000000" pitchFamily="34" charset="0"/>
                <a:cs typeface="Arial" panose="020B0604020202020204" pitchFamily="34" charset="0"/>
              </a:rPr>
              <a:t>it your favourite UK </a:t>
            </a:r>
            <a:r>
              <a:rPr lang="en-GB" sz="2800" b="1" dirty="0" smtClean="0">
                <a:solidFill>
                  <a:srgbClr val="48A942"/>
                </a:solidFill>
                <a:latin typeface="Helvetica 35 Thin" panose="020B0500000000000000" pitchFamily="34" charset="0"/>
                <a:cs typeface="Arial" panose="020B0604020202020204" pitchFamily="34" charset="0"/>
              </a:rPr>
              <a:t>Insect?</a:t>
            </a:r>
            <a:r>
              <a:rPr lang="en-GB" sz="2000" dirty="0" smtClean="0">
                <a:latin typeface="HelveticaNeue UltraLigExt" panose="00000400000000000000" pitchFamily="2" charset="0"/>
                <a:cs typeface="Arial" panose="020B0604020202020204" pitchFamily="34" charset="0"/>
              </a:rPr>
              <a:t> </a:t>
            </a:r>
            <a:endParaRPr lang="en-GB" sz="2000" dirty="0">
              <a:latin typeface="HelveticaNeue UltraLigExt" panose="00000400000000000000" pitchFamily="2" charset="0"/>
              <a:cs typeface="Arial" panose="020B0604020202020204" pitchFamily="34" charset="0"/>
            </a:endParaRPr>
          </a:p>
        </p:txBody>
      </p:sp>
    </p:spTree>
    <p:extLst>
      <p:ext uri="{BB962C8B-B14F-4D97-AF65-F5344CB8AC3E}">
        <p14:creationId xmlns:p14="http://schemas.microsoft.com/office/powerpoint/2010/main" val="3269749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20" y="100524"/>
            <a:ext cx="6858000" cy="923330"/>
          </a:xfrm>
          <a:prstGeom prst="rect">
            <a:avLst/>
          </a:prstGeom>
        </p:spPr>
        <p:txBody>
          <a:bodyPr wrap="square">
            <a:spAutoFit/>
          </a:bodyPr>
          <a:lstStyle/>
          <a:p>
            <a:r>
              <a:rPr lang="en-GB" sz="5400" b="1" dirty="0" smtClean="0">
                <a:solidFill>
                  <a:srgbClr val="48A942"/>
                </a:solidFill>
                <a:latin typeface="HelveticaNeue UltraLigExt" panose="00000400000000000000" pitchFamily="2" charset="0"/>
                <a:ea typeface="+mj-ea"/>
                <a:cs typeface="+mj-cs"/>
              </a:rPr>
              <a:t>Black Garden Ant </a:t>
            </a:r>
            <a:endParaRPr lang="en-GB" sz="54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91209" y="1122321"/>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The Socialite </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19920" y="2000672"/>
            <a:ext cx="6477432" cy="83099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The Black Garden Ant is the common small ant found in gardens.</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900" y="951856"/>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9920" y="2890580"/>
            <a:ext cx="6735636" cy="3023905"/>
          </a:xfrm>
          <a:prstGeom prst="rect">
            <a:avLst/>
          </a:prstGeom>
        </p:spPr>
        <p:txBody>
          <a:bodyPr wrap="square">
            <a:spAutoFit/>
          </a:bodyPr>
          <a:lstStyle/>
          <a:p>
            <a:r>
              <a:rPr lang="en-GB" dirty="0">
                <a:latin typeface="Arial" panose="020B0604020202020204" pitchFamily="34" charset="0"/>
                <a:cs typeface="Arial" panose="020B0604020202020204" pitchFamily="34" charset="0"/>
              </a:rPr>
              <a:t>Ants are not big on individuality; instead, most live for the colony, a tightly knit organisation, formed by altruistic cooperation, with interior networks, caste systems and even a kind of chemical language. </a:t>
            </a:r>
            <a:endParaRPr lang="en-GB" dirty="0" smtClean="0">
              <a:latin typeface="Arial" panose="020B0604020202020204" pitchFamily="34" charset="0"/>
              <a:cs typeface="Arial" panose="020B0604020202020204" pitchFamily="34" charset="0"/>
            </a:endParaRPr>
          </a:p>
          <a:p>
            <a:endParaRPr lang="en-GB" sz="1600" dirty="0" smtClean="0">
              <a:solidFill>
                <a:srgbClr val="48A942"/>
              </a:solidFill>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Are you an admirer of </a:t>
            </a:r>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a:t>
            </a:r>
            <a:r>
              <a:rPr lang="en-GB" dirty="0">
                <a:latin typeface="Arial" panose="020B0604020202020204" pitchFamily="34" charset="0"/>
                <a:cs typeface="Arial" panose="020B0604020202020204" pitchFamily="34" charset="0"/>
              </a:rPr>
              <a:t>colony? </a:t>
            </a:r>
            <a:endParaRPr lang="en-GB" dirty="0" smtClean="0">
              <a:latin typeface="Arial" panose="020B0604020202020204" pitchFamily="34" charset="0"/>
              <a:cs typeface="Arial" panose="020B0604020202020204" pitchFamily="34" charset="0"/>
            </a:endParaRPr>
          </a:p>
          <a:p>
            <a:endParaRPr lang="en-GB" sz="1050" dirty="0" smtClean="0">
              <a:latin typeface="HelveticaNeue UltraLigExt" panose="00000400000000000000" pitchFamily="2" charset="0"/>
              <a:cs typeface="Arial" panose="020B0604020202020204" pitchFamily="34" charset="0"/>
            </a:endParaRPr>
          </a:p>
          <a:p>
            <a:r>
              <a:rPr lang="en-GB" sz="2800" b="1" dirty="0">
                <a:solidFill>
                  <a:srgbClr val="48A942"/>
                </a:solidFill>
                <a:latin typeface="Helvetica 35 Thin" panose="020B0500000000000000" pitchFamily="34" charset="0"/>
                <a:cs typeface="Arial" panose="020B0604020202020204" pitchFamily="34" charset="0"/>
              </a:rPr>
              <a:t>Is </a:t>
            </a:r>
            <a:r>
              <a:rPr lang="en-GB" sz="2800" b="1" dirty="0" smtClean="0">
                <a:solidFill>
                  <a:srgbClr val="48A942"/>
                </a:solidFill>
                <a:latin typeface="Helvetica 35 Thin" panose="020B0500000000000000" pitchFamily="34" charset="0"/>
                <a:cs typeface="Arial" panose="020B0604020202020204" pitchFamily="34" charset="0"/>
              </a:rPr>
              <a:t>the Ant your </a:t>
            </a:r>
          </a:p>
          <a:p>
            <a:r>
              <a:rPr lang="en-GB" sz="2800" b="1" dirty="0" smtClean="0">
                <a:solidFill>
                  <a:srgbClr val="48A942"/>
                </a:solidFill>
                <a:latin typeface="Helvetica 35 Thin" panose="020B0500000000000000" pitchFamily="34" charset="0"/>
                <a:cs typeface="Arial" panose="020B0604020202020204" pitchFamily="34" charset="0"/>
              </a:rPr>
              <a:t>favourite?</a:t>
            </a:r>
            <a:endParaRPr lang="en-GB" sz="2800" b="1" dirty="0" smtClean="0">
              <a:solidFill>
                <a:srgbClr val="48A942"/>
              </a:solidFill>
              <a:latin typeface="HelveticaNeue UltraLigExt" panose="00000400000000000000" pitchFamily="2" charset="0"/>
              <a:cs typeface="Arial" panose="020B0604020202020204"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584" y="4754215"/>
            <a:ext cx="2271533" cy="3282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7942466">
            <a:off x="-128646" y="3751217"/>
            <a:ext cx="76200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58398" y="7910714"/>
            <a:ext cx="1313180" cy="369332"/>
          </a:xfrm>
          <a:prstGeom prst="rect">
            <a:avLst/>
          </a:prstGeom>
        </p:spPr>
        <p:txBody>
          <a:bodyPr wrap="none">
            <a:spAutoFit/>
          </a:bodyPr>
          <a:lstStyle/>
          <a:p>
            <a:r>
              <a:rPr lang="en-GB" b="1" i="1" dirty="0" err="1">
                <a:latin typeface="Helvetica 35 Thin" panose="020B0500000000000000" pitchFamily="34" charset="0"/>
              </a:rPr>
              <a:t>Lasius</a:t>
            </a:r>
            <a:r>
              <a:rPr lang="en-GB" b="1" i="1" dirty="0">
                <a:latin typeface="Helvetica 35 Thin" panose="020B0500000000000000" pitchFamily="34" charset="0"/>
              </a:rPr>
              <a:t> </a:t>
            </a:r>
            <a:r>
              <a:rPr lang="en-GB" b="1" i="1" dirty="0" err="1">
                <a:latin typeface="Helvetica 35 Thin" panose="020B0500000000000000" pitchFamily="34" charset="0"/>
              </a:rPr>
              <a:t>niger</a:t>
            </a:r>
            <a:endParaRPr lang="en-GB" b="1" i="1" dirty="0">
              <a:latin typeface="Helvetica 35 Thin" panose="020B0500000000000000" pitchFamily="34" charset="0"/>
            </a:endParaRPr>
          </a:p>
        </p:txBody>
      </p:sp>
    </p:spTree>
    <p:extLst>
      <p:ext uri="{BB962C8B-B14F-4D97-AF65-F5344CB8AC3E}">
        <p14:creationId xmlns:p14="http://schemas.microsoft.com/office/powerpoint/2010/main" val="897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920" y="100524"/>
            <a:ext cx="6858000" cy="830997"/>
          </a:xfrm>
          <a:prstGeom prst="rect">
            <a:avLst/>
          </a:prstGeom>
        </p:spPr>
        <p:txBody>
          <a:bodyPr wrap="square">
            <a:spAutoFit/>
          </a:bodyPr>
          <a:lstStyle/>
          <a:p>
            <a:r>
              <a:rPr lang="en-GB" sz="4800" b="1" dirty="0" smtClean="0">
                <a:solidFill>
                  <a:srgbClr val="48A942"/>
                </a:solidFill>
                <a:latin typeface="HelveticaNeue UltraLigExt" panose="00000400000000000000" pitchFamily="2" charset="0"/>
                <a:ea typeface="+mj-ea"/>
                <a:cs typeface="+mj-cs"/>
              </a:rPr>
              <a:t>Buff-tailed Bumblebee</a:t>
            </a:r>
            <a:endParaRPr lang="en-GB" sz="4800" b="1" dirty="0">
              <a:solidFill>
                <a:srgbClr val="48A942"/>
              </a:solidFill>
              <a:latin typeface="HelveticaNeue UltraLigExt" panose="00000400000000000000" pitchFamily="2"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87406" y="1982762"/>
            <a:ext cx="6477432" cy="83099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Bumblebees have large furry bottoms, but their name refers to their hum, not their bum.</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0900" y="951856"/>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9920" y="2890580"/>
            <a:ext cx="6735636" cy="1754326"/>
          </a:xfrm>
          <a:prstGeom prst="rect">
            <a:avLst/>
          </a:prstGeom>
        </p:spPr>
        <p:txBody>
          <a:bodyPr wrap="square">
            <a:spAutoFit/>
          </a:bodyPr>
          <a:lstStyle/>
          <a:p>
            <a:r>
              <a:rPr lang="en-GB" dirty="0" smtClean="0">
                <a:latin typeface="Arial" panose="020B0604020202020204" pitchFamily="34" charset="0"/>
                <a:cs typeface="Arial" panose="020B0604020202020204" pitchFamily="34" charset="0"/>
              </a:rPr>
              <a:t>The Buff-tailed Bumblebee is named after the queen’s buff-coloured ‘tail’. It is the earliest Bumblebee you are likely to see in your garden, with the fat queen Buff-tailed Bumblebee emerging first, to replenish her food reserves.. Have you spotted the Buff-tailed bumblebee in your garden. </a:t>
            </a:r>
            <a:endParaRPr lang="en-GB" sz="2000"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2211" y="4933703"/>
            <a:ext cx="2197378" cy="3109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http://touch.artsdatabanken.no/drupal/system/files/media/bilder/terrestris-1009947662_zD7cL-XL.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29" b="93971" l="9961" r="89844"/>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1397754">
            <a:off x="-1022992" y="3762286"/>
            <a:ext cx="7494414" cy="49751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1615109" y="8167456"/>
            <a:ext cx="1872629" cy="369332"/>
          </a:xfrm>
          <a:prstGeom prst="rect">
            <a:avLst/>
          </a:prstGeom>
        </p:spPr>
        <p:txBody>
          <a:bodyPr wrap="none">
            <a:spAutoFit/>
          </a:bodyPr>
          <a:lstStyle/>
          <a:p>
            <a:r>
              <a:rPr lang="en-GB" b="1" i="1" dirty="0" err="1" smtClean="0">
                <a:latin typeface="Helvetica 35 Thin" panose="020B0500000000000000" pitchFamily="34" charset="0"/>
              </a:rPr>
              <a:t>Bombus</a:t>
            </a:r>
            <a:r>
              <a:rPr lang="en-GB" b="1" i="1" dirty="0" smtClean="0">
                <a:latin typeface="Helvetica 35 Thin" panose="020B0500000000000000" pitchFamily="34" charset="0"/>
              </a:rPr>
              <a:t> </a:t>
            </a:r>
            <a:r>
              <a:rPr lang="en-GB" b="1" i="1" dirty="0" err="1">
                <a:latin typeface="Helvetica 35 Thin" panose="020B0500000000000000" pitchFamily="34" charset="0"/>
              </a:rPr>
              <a:t>terrestris</a:t>
            </a:r>
            <a:endParaRPr lang="en-GB" b="1" i="1" dirty="0">
              <a:latin typeface="Helvetica 35 Thin" panose="020B0500000000000000" pitchFamily="34" charset="0"/>
            </a:endParaRPr>
          </a:p>
        </p:txBody>
      </p:sp>
      <p:sp>
        <p:nvSpPr>
          <p:cNvPr id="16" name="Rectangle 15"/>
          <p:cNvSpPr/>
          <p:nvPr/>
        </p:nvSpPr>
        <p:spPr>
          <a:xfrm>
            <a:off x="3690957" y="4232920"/>
            <a:ext cx="2938625" cy="523220"/>
          </a:xfrm>
          <a:prstGeom prst="rect">
            <a:avLst/>
          </a:prstGeom>
        </p:spPr>
        <p:txBody>
          <a:bodyPr wrap="none">
            <a:spAutoFit/>
          </a:bodyPr>
          <a:lstStyle/>
          <a:p>
            <a:r>
              <a:rPr lang="en-GB" sz="2800" b="1" dirty="0">
                <a:solidFill>
                  <a:srgbClr val="48A942"/>
                </a:solidFill>
                <a:latin typeface="Helvetica 35 Thin" panose="020B0500000000000000" pitchFamily="34" charset="0"/>
                <a:cs typeface="Arial" panose="020B0604020202020204" pitchFamily="34" charset="0"/>
              </a:rPr>
              <a:t>Is it your </a:t>
            </a:r>
            <a:r>
              <a:rPr lang="en-GB" sz="2800" b="1" dirty="0" smtClean="0">
                <a:solidFill>
                  <a:srgbClr val="48A942"/>
                </a:solidFill>
                <a:latin typeface="Helvetica 35 Thin" panose="020B0500000000000000" pitchFamily="34" charset="0"/>
                <a:cs typeface="Arial" panose="020B0604020202020204" pitchFamily="34" charset="0"/>
              </a:rPr>
              <a:t>favourite?</a:t>
            </a:r>
            <a:endParaRPr lang="en-GB" sz="2800" b="1" dirty="0">
              <a:solidFill>
                <a:srgbClr val="48A942"/>
              </a:solidFill>
              <a:latin typeface="Helvetica 35 Thin" panose="020B0500000000000000" pitchFamily="34" charset="0"/>
              <a:cs typeface="Arial" panose="020B0604020202020204" pitchFamily="34" charset="0"/>
            </a:endParaRPr>
          </a:p>
        </p:txBody>
      </p:sp>
      <p:sp>
        <p:nvSpPr>
          <p:cNvPr id="17" name="Rectangle 16"/>
          <p:cNvSpPr/>
          <p:nvPr/>
        </p:nvSpPr>
        <p:spPr>
          <a:xfrm>
            <a:off x="353235" y="961629"/>
            <a:ext cx="3807453" cy="707886"/>
          </a:xfrm>
          <a:prstGeom prst="rect">
            <a:avLst/>
          </a:prstGeom>
        </p:spPr>
        <p:txBody>
          <a:bodyPr wrap="none">
            <a:spAutoFit/>
          </a:bodyPr>
          <a:lstStyle/>
          <a:p>
            <a:r>
              <a:rPr lang="en-GB" sz="4000" b="1" dirty="0">
                <a:solidFill>
                  <a:srgbClr val="003D7D"/>
                </a:solidFill>
                <a:latin typeface="Helvetica 45 Light" pitchFamily="34" charset="0"/>
                <a:ea typeface="+mj-ea"/>
                <a:cs typeface="+mj-cs"/>
              </a:rPr>
              <a:t>The Bees Knees</a:t>
            </a:r>
          </a:p>
        </p:txBody>
      </p:sp>
    </p:spTree>
    <p:extLst>
      <p:ext uri="{BB962C8B-B14F-4D97-AF65-F5344CB8AC3E}">
        <p14:creationId xmlns:p14="http://schemas.microsoft.com/office/powerpoint/2010/main" val="61471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1552" y="5106571"/>
            <a:ext cx="2135913" cy="2942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5001" y="0"/>
            <a:ext cx="6858000" cy="1107996"/>
          </a:xfrm>
          <a:prstGeom prst="rect">
            <a:avLst/>
          </a:prstGeom>
        </p:spPr>
        <p:txBody>
          <a:bodyPr wrap="square">
            <a:spAutoFit/>
          </a:bodyPr>
          <a:lstStyle/>
          <a:p>
            <a:r>
              <a:rPr lang="en-GB" sz="6600" b="1" dirty="0" smtClean="0">
                <a:solidFill>
                  <a:srgbClr val="48A942"/>
                </a:solidFill>
                <a:latin typeface="HelveticaNeue UltraLigExt" panose="00000400000000000000" pitchFamily="2" charset="0"/>
                <a:ea typeface="+mj-ea"/>
                <a:cs typeface="+mj-cs"/>
              </a:rPr>
              <a:t>Large Bee-fly</a:t>
            </a:r>
            <a:endParaRPr lang="en-GB" sz="66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61205" y="1107996"/>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The Impersonator </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25324" y="2000672"/>
            <a:ext cx="6477432" cy="120032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There are more than a dozen species of bee-fly in the UK, but the Large Bee fly is one of the most common</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9959" y="109654"/>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179722" y="8174191"/>
            <a:ext cx="1781257" cy="369332"/>
          </a:xfrm>
          <a:prstGeom prst="rect">
            <a:avLst/>
          </a:prstGeom>
        </p:spPr>
        <p:txBody>
          <a:bodyPr wrap="none">
            <a:spAutoFit/>
          </a:bodyPr>
          <a:lstStyle/>
          <a:p>
            <a:r>
              <a:rPr lang="en-GB" b="1" i="1" dirty="0" err="1">
                <a:latin typeface="Helvetica 35 Thin" panose="020B0500000000000000" pitchFamily="34" charset="0"/>
              </a:rPr>
              <a:t>Bombylius</a:t>
            </a:r>
            <a:r>
              <a:rPr lang="en-GB" dirty="0"/>
              <a:t> </a:t>
            </a:r>
            <a:r>
              <a:rPr lang="en-GB" b="1" i="1" dirty="0">
                <a:latin typeface="Helvetica 35 Thin" panose="020B0500000000000000" pitchFamily="34" charset="0"/>
              </a:rPr>
              <a:t>major</a:t>
            </a:r>
          </a:p>
        </p:txBody>
      </p:sp>
      <p:pic>
        <p:nvPicPr>
          <p:cNvPr id="1027" name="Picture 3"/>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5451" b="93697" l="2841" r="89773">
                        <a14:foregroundMark x1="54205" y1="57411" x2="54205" y2="57411"/>
                        <a14:foregroundMark x1="71932" y1="71721" x2="71932" y2="71721"/>
                        <a14:foregroundMark x1="76477" y1="74446" x2="76477" y2="74446"/>
                        <a14:foregroundMark x1="39091" y1="10051" x2="39091" y2="10051"/>
                      </a14:backgroundRemoval>
                    </a14:imgEffect>
                  </a14:imgLayer>
                </a14:imgProps>
              </a:ext>
              <a:ext uri="{28A0092B-C50C-407E-A947-70E740481C1C}">
                <a14:useLocalDpi xmlns:a14="http://schemas.microsoft.com/office/drawing/2010/main" val="0"/>
              </a:ext>
            </a:extLst>
          </a:blip>
          <a:srcRect l="4603" t="5412" r="11415" b="7676"/>
          <a:stretch/>
        </p:blipFill>
        <p:spPr bwMode="auto">
          <a:xfrm rot="20321048">
            <a:off x="-147453" y="3911540"/>
            <a:ext cx="6351090" cy="438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4069" y="3279451"/>
            <a:ext cx="6735636" cy="1477328"/>
          </a:xfrm>
          <a:prstGeom prst="rect">
            <a:avLst/>
          </a:prstGeom>
        </p:spPr>
        <p:txBody>
          <a:bodyPr wrap="square">
            <a:spAutoFit/>
          </a:bodyPr>
          <a:lstStyle/>
          <a:p>
            <a:r>
              <a:rPr lang="en-GB" b="1" dirty="0" smtClean="0">
                <a:latin typeface="Arial" panose="020B0604020202020204" pitchFamily="34" charset="0"/>
                <a:cs typeface="Arial" panose="020B0604020202020204" pitchFamily="34" charset="0"/>
              </a:rPr>
              <a:t>It is </a:t>
            </a:r>
            <a:r>
              <a:rPr lang="en-GB" b="1" dirty="0">
                <a:latin typeface="Arial" panose="020B0604020202020204" pitchFamily="34" charset="0"/>
                <a:cs typeface="Arial" panose="020B0604020202020204" pitchFamily="34" charset="0"/>
              </a:rPr>
              <a:t>a bee mimic; a tiny, furry ball of an insect, with a long stiff tongue out in front like a drawn out sword, with long hairy </a:t>
            </a:r>
            <a:r>
              <a:rPr lang="en-GB" b="1" dirty="0" smtClean="0">
                <a:latin typeface="Arial" panose="020B0604020202020204" pitchFamily="34" charset="0"/>
                <a:cs typeface="Arial" panose="020B0604020202020204" pitchFamily="34" charset="0"/>
              </a:rPr>
              <a:t>legs. </a:t>
            </a:r>
            <a:r>
              <a:rPr lang="en-GB" b="1" dirty="0">
                <a:latin typeface="Arial" panose="020B0604020202020204" pitchFamily="34" charset="0"/>
                <a:cs typeface="Arial" panose="020B0604020202020204" pitchFamily="34" charset="0"/>
              </a:rPr>
              <a:t>Don’t be </a:t>
            </a:r>
            <a:r>
              <a:rPr lang="en-GB" b="1" dirty="0" smtClean="0">
                <a:latin typeface="Arial" panose="020B0604020202020204" pitchFamily="34" charset="0"/>
                <a:cs typeface="Arial" panose="020B0604020202020204" pitchFamily="34" charset="0"/>
              </a:rPr>
              <a:t>fooled </a:t>
            </a:r>
            <a:r>
              <a:rPr lang="en-GB" b="1" dirty="0">
                <a:latin typeface="Arial" panose="020B0604020202020204" pitchFamily="34" charset="0"/>
                <a:cs typeface="Arial" panose="020B0604020202020204" pitchFamily="34" charset="0"/>
              </a:rPr>
              <a:t>by its friendly image </a:t>
            </a:r>
            <a:r>
              <a:rPr lang="en-GB" b="1" dirty="0" smtClean="0">
                <a:latin typeface="Arial" panose="020B0604020202020204" pitchFamily="34" charset="0"/>
                <a:cs typeface="Arial" panose="020B0604020202020204" pitchFamily="34" charset="0"/>
              </a:rPr>
              <a:t>however, as it is also a parasite of solitary bees, wasps and beetles.                   			‘Cute’ or ‘nasty’,  but….. </a:t>
            </a:r>
            <a:r>
              <a:rPr lang="en-GB" dirty="0" smtClean="0">
                <a:latin typeface="Arial" panose="020B0604020202020204" pitchFamily="34" charset="0"/>
                <a:cs typeface="Arial" panose="020B0604020202020204" pitchFamily="34" charset="0"/>
              </a:rPr>
              <a:t>         </a:t>
            </a:r>
            <a:endParaRPr lang="en-GB" sz="2000" dirty="0">
              <a:latin typeface="HelveticaNeue UltraLigExt" panose="00000400000000000000" pitchFamily="2" charset="0"/>
              <a:cs typeface="Arial" panose="020B0604020202020204" pitchFamily="34" charset="0"/>
            </a:endParaRPr>
          </a:p>
        </p:txBody>
      </p:sp>
      <p:sp>
        <p:nvSpPr>
          <p:cNvPr id="9" name="Rectangle 8"/>
          <p:cNvSpPr/>
          <p:nvPr/>
        </p:nvSpPr>
        <p:spPr>
          <a:xfrm>
            <a:off x="110405" y="5102801"/>
            <a:ext cx="3429000" cy="1815882"/>
          </a:xfrm>
          <a:prstGeom prst="rect">
            <a:avLst/>
          </a:prstGeom>
        </p:spPr>
        <p:txBody>
          <a:bodyPr>
            <a:spAutoFit/>
          </a:bodyPr>
          <a:lstStyle/>
          <a:p>
            <a:r>
              <a:rPr lang="en-GB" sz="2800" b="1" dirty="0">
                <a:solidFill>
                  <a:srgbClr val="48A942"/>
                </a:solidFill>
                <a:latin typeface="Helvetica 35 Thin" panose="020B0500000000000000" pitchFamily="34" charset="0"/>
                <a:cs typeface="Arial" panose="020B0604020202020204" pitchFamily="34" charset="0"/>
              </a:rPr>
              <a:t>Is</a:t>
            </a:r>
            <a:r>
              <a:rPr lang="en-GB" b="1" dirty="0">
                <a:solidFill>
                  <a:srgbClr val="48A942"/>
                </a:solidFill>
                <a:latin typeface="Helvetica 35 Thin" panose="020B0500000000000000" pitchFamily="34" charset="0"/>
                <a:cs typeface="Arial" panose="020B0604020202020204" pitchFamily="34" charset="0"/>
              </a:rPr>
              <a:t> </a:t>
            </a:r>
            <a:r>
              <a:rPr lang="en-GB" sz="2800" b="1" dirty="0">
                <a:solidFill>
                  <a:srgbClr val="48A942"/>
                </a:solidFill>
                <a:latin typeface="Helvetica 35 Thin" panose="020B0500000000000000" pitchFamily="34" charset="0"/>
                <a:cs typeface="Arial" panose="020B0604020202020204" pitchFamily="34" charset="0"/>
              </a:rPr>
              <a:t>it your </a:t>
            </a:r>
            <a:endParaRPr lang="en-GB" sz="2800" b="1" dirty="0" smtClean="0">
              <a:solidFill>
                <a:srgbClr val="48A942"/>
              </a:solidFill>
              <a:latin typeface="Helvetica 35 Thin" panose="020B0500000000000000" pitchFamily="34" charset="0"/>
              <a:cs typeface="Arial" panose="020B0604020202020204" pitchFamily="34" charset="0"/>
            </a:endParaRPr>
          </a:p>
          <a:p>
            <a:r>
              <a:rPr lang="en-GB" sz="2800" b="1" dirty="0" smtClean="0">
                <a:solidFill>
                  <a:srgbClr val="48A942"/>
                </a:solidFill>
                <a:latin typeface="Helvetica 35 Thin" panose="020B0500000000000000" pitchFamily="34" charset="0"/>
                <a:cs typeface="Arial" panose="020B0604020202020204" pitchFamily="34" charset="0"/>
              </a:rPr>
              <a:t>favourite </a:t>
            </a:r>
          </a:p>
          <a:p>
            <a:r>
              <a:rPr lang="en-GB" sz="2800" b="1" dirty="0" smtClean="0">
                <a:solidFill>
                  <a:srgbClr val="48A942"/>
                </a:solidFill>
                <a:latin typeface="Helvetica 35 Thin" panose="020B0500000000000000" pitchFamily="34" charset="0"/>
                <a:cs typeface="Arial" panose="020B0604020202020204" pitchFamily="34" charset="0"/>
              </a:rPr>
              <a:t>UK </a:t>
            </a:r>
          </a:p>
          <a:p>
            <a:r>
              <a:rPr lang="en-GB" sz="2800" b="1" dirty="0" smtClean="0">
                <a:solidFill>
                  <a:srgbClr val="48A942"/>
                </a:solidFill>
                <a:latin typeface="Helvetica 35 Thin" panose="020B0500000000000000" pitchFamily="34" charset="0"/>
                <a:cs typeface="Arial" panose="020B0604020202020204" pitchFamily="34" charset="0"/>
              </a:rPr>
              <a:t>Insect?</a:t>
            </a:r>
            <a:r>
              <a:rPr lang="en-GB" sz="1400" dirty="0" smtClean="0">
                <a:latin typeface="HelveticaNeue UltraLigExt" panose="00000400000000000000" pitchFamily="2" charset="0"/>
                <a:cs typeface="Arial" panose="020B0604020202020204" pitchFamily="34" charset="0"/>
              </a:rPr>
              <a:t> </a:t>
            </a:r>
            <a:endParaRPr lang="en-GB" dirty="0"/>
          </a:p>
        </p:txBody>
      </p:sp>
    </p:spTree>
    <p:extLst>
      <p:ext uri="{BB962C8B-B14F-4D97-AF65-F5344CB8AC3E}">
        <p14:creationId xmlns:p14="http://schemas.microsoft.com/office/powerpoint/2010/main" val="1006406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01" y="0"/>
            <a:ext cx="6858000" cy="923330"/>
          </a:xfrm>
          <a:prstGeom prst="rect">
            <a:avLst/>
          </a:prstGeom>
        </p:spPr>
        <p:txBody>
          <a:bodyPr wrap="square">
            <a:spAutoFit/>
          </a:bodyPr>
          <a:lstStyle/>
          <a:p>
            <a:r>
              <a:rPr lang="en-GB" sz="5400" b="1" dirty="0" smtClean="0">
                <a:solidFill>
                  <a:srgbClr val="48A942"/>
                </a:solidFill>
                <a:latin typeface="HelveticaNeue UltraLigExt" panose="00000400000000000000" pitchFamily="2" charset="0"/>
                <a:ea typeface="+mj-ea"/>
                <a:cs typeface="+mj-cs"/>
              </a:rPr>
              <a:t>Marmalade Hoverfly</a:t>
            </a:r>
            <a:endParaRPr lang="en-GB" sz="54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61205" y="1107996"/>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The Gardner’s Friend</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19920" y="2000672"/>
            <a:ext cx="6477432" cy="1200329"/>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Hoverflies are among the friendliest and least disconcerting of flies, hovering effortlessly at </a:t>
            </a:r>
            <a:r>
              <a:rPr lang="en-GB" sz="2400" dirty="0" smtClean="0">
                <a:latin typeface="Arial" panose="020B0604020202020204" pitchFamily="34" charset="0"/>
                <a:cs typeface="Arial" panose="020B0604020202020204" pitchFamily="34" charset="0"/>
              </a:rPr>
              <a:t>flowers</a:t>
            </a:r>
            <a:r>
              <a:rPr lang="en-GB" sz="2400" dirty="0">
                <a:latin typeface="Arial" panose="020B0604020202020204" pitchFamily="34" charset="0"/>
                <a:cs typeface="Arial" panose="020B0604020202020204" pitchFamily="34" charset="0"/>
              </a:rPr>
              <a:t>.</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7836" y="922831"/>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33133" y="7925463"/>
            <a:ext cx="2169184" cy="369332"/>
          </a:xfrm>
          <a:prstGeom prst="rect">
            <a:avLst/>
          </a:prstGeom>
        </p:spPr>
        <p:txBody>
          <a:bodyPr wrap="none">
            <a:spAutoFit/>
          </a:bodyPr>
          <a:lstStyle/>
          <a:p>
            <a:r>
              <a:rPr lang="en-GB" b="1" i="1" dirty="0" err="1">
                <a:latin typeface="Helvetica 35 Thin" panose="020B0500000000000000" pitchFamily="34" charset="0"/>
              </a:rPr>
              <a:t>Episyrphus</a:t>
            </a:r>
            <a:r>
              <a:rPr lang="en-GB" b="1" i="1" dirty="0">
                <a:latin typeface="Helvetica 35 Thin" panose="020B0500000000000000" pitchFamily="34" charset="0"/>
              </a:rPr>
              <a:t> </a:t>
            </a:r>
            <a:r>
              <a:rPr lang="en-GB" b="1" i="1" dirty="0" err="1">
                <a:latin typeface="Helvetica 35 Thin" panose="020B0500000000000000" pitchFamily="34" charset="0"/>
              </a:rPr>
              <a:t>balteatus</a:t>
            </a:r>
            <a:endParaRPr lang="en-GB" b="1" i="1" dirty="0">
              <a:latin typeface="Helvetica 35 Thin" panose="020B0500000000000000" pitchFamily="34"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2751" y="5153969"/>
            <a:ext cx="2190169" cy="292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upload.wikimedia.org/wikipedia/commons/7/7f/Episyrphus_balteatus_male_-_flying_%28aka%29.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3036" b="90536" l="8137" r="92598">
                        <a14:foregroundMark x1="25490" y1="31607" x2="25490" y2="31607"/>
                        <a14:foregroundMark x1="26863" y1="35119" x2="26863" y2="35119"/>
                        <a14:foregroundMark x1="31716" y1="38452" x2="16765" y2="15774"/>
                        <a14:foregroundMark x1="15392" y1="13869" x2="12451" y2="6607"/>
                        <a14:foregroundMark x1="31716" y1="41250" x2="18284" y2="25476"/>
                        <a14:foregroundMark x1="27843" y1="40536" x2="38333" y2="49286"/>
                        <a14:foregroundMark x1="59118" y1="50952" x2="86912" y2="8690"/>
                        <a14:foregroundMark x1="86912" y1="11071" x2="70392" y2="49762"/>
                        <a14:foregroundMark x1="86716" y1="16012" x2="61667" y2="54226"/>
                        <a14:foregroundMark x1="62059" y1="58690" x2="84951" y2="14821"/>
                        <a14:foregroundMark x1="42990" y1="30655" x2="42990" y2="30655"/>
                        <a14:foregroundMark x1="37353" y1="90536" x2="37353" y2="90536"/>
                      </a14:backgroundRemoval>
                    </a14:imgEffect>
                  </a14:imgLayer>
                </a14:imgProps>
              </a:ext>
              <a:ext uri="{28A0092B-C50C-407E-A947-70E740481C1C}">
                <a14:useLocalDpi xmlns:a14="http://schemas.microsoft.com/office/drawing/2010/main" val="0"/>
              </a:ext>
            </a:extLst>
          </a:blip>
          <a:srcRect l="8403" t="3712" r="10937" b="28589"/>
          <a:stretch/>
        </p:blipFill>
        <p:spPr bwMode="auto">
          <a:xfrm rot="184408">
            <a:off x="108178" y="3967849"/>
            <a:ext cx="6070369" cy="41980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00969" y="3296816"/>
            <a:ext cx="6505555" cy="2077492"/>
          </a:xfrm>
          <a:prstGeom prst="rect">
            <a:avLst/>
          </a:prstGeom>
        </p:spPr>
        <p:txBody>
          <a:bodyPr wrap="square">
            <a:spAutoFit/>
          </a:bodyPr>
          <a:lstStyle/>
          <a:p>
            <a:r>
              <a:rPr lang="en-GB" dirty="0">
                <a:latin typeface="Arial" panose="020B0604020202020204" pitchFamily="34" charset="0"/>
                <a:cs typeface="Arial" panose="020B0604020202020204" pitchFamily="34" charset="0"/>
              </a:rPr>
              <a:t>Hoverflies are the most popular groups of flies. Many gardeners go out of their way to attract them, and to some they are considered the ‘Butterflies of the flies’. They are very important pollinators, as well as pest controllers</a:t>
            </a:r>
            <a:r>
              <a:rPr lang="en-GB" dirty="0" smtClean="0">
                <a:latin typeface="Arial" panose="020B0604020202020204" pitchFamily="34" charset="0"/>
                <a:cs typeface="Arial" panose="020B0604020202020204" pitchFamily="34" charset="0"/>
              </a:rPr>
              <a:t>.                                                                 	Gardner’s love them,  but….</a:t>
            </a:r>
          </a:p>
          <a:p>
            <a:endParaRPr lang="en-GB" sz="1100" dirty="0" smtClean="0">
              <a:latin typeface="HelveticaNeue UltraLigExt" panose="00000400000000000000" pitchFamily="2" charset="0"/>
              <a:cs typeface="Arial" panose="020B0604020202020204" pitchFamily="34" charset="0"/>
            </a:endParaRPr>
          </a:p>
          <a:p>
            <a:r>
              <a:rPr lang="en-GB" sz="2800" b="1" dirty="0" smtClean="0">
                <a:solidFill>
                  <a:srgbClr val="48A942"/>
                </a:solidFill>
                <a:latin typeface="HelveticaNeue UltraLigExt" panose="00000400000000000000" pitchFamily="2" charset="0"/>
                <a:cs typeface="Arial" panose="020B0604020202020204" pitchFamily="34" charset="0"/>
              </a:rPr>
              <a:t>		</a:t>
            </a:r>
            <a:r>
              <a:rPr lang="en-GB" sz="2800" b="1" dirty="0" smtClean="0">
                <a:solidFill>
                  <a:srgbClr val="48A942"/>
                </a:solidFill>
                <a:latin typeface="Helvetica 35 Thin" panose="020B0500000000000000" pitchFamily="34" charset="0"/>
                <a:cs typeface="Arial" panose="020B0604020202020204" pitchFamily="34" charset="0"/>
              </a:rPr>
              <a:t>Is </a:t>
            </a:r>
            <a:r>
              <a:rPr lang="en-GB" sz="2800" b="1" dirty="0">
                <a:solidFill>
                  <a:srgbClr val="48A942"/>
                </a:solidFill>
                <a:latin typeface="Helvetica 35 Thin" panose="020B0500000000000000" pitchFamily="34" charset="0"/>
                <a:cs typeface="Arial" panose="020B0604020202020204" pitchFamily="34" charset="0"/>
              </a:rPr>
              <a:t>it your </a:t>
            </a:r>
            <a:r>
              <a:rPr lang="en-GB" sz="2800" b="1" dirty="0" smtClean="0">
                <a:solidFill>
                  <a:srgbClr val="48A942"/>
                </a:solidFill>
                <a:latin typeface="Helvetica 35 Thin" panose="020B0500000000000000" pitchFamily="34" charset="0"/>
                <a:cs typeface="Arial" panose="020B0604020202020204" pitchFamily="34" charset="0"/>
              </a:rPr>
              <a:t>favourite?</a:t>
            </a:r>
            <a:r>
              <a:rPr lang="en-GB" sz="2000" dirty="0" smtClean="0">
                <a:latin typeface="HelveticaNeue UltraLigExt" panose="00000400000000000000" pitchFamily="2" charset="0"/>
                <a:cs typeface="Arial" panose="020B0604020202020204" pitchFamily="34" charset="0"/>
              </a:rPr>
              <a:t> </a:t>
            </a:r>
            <a:endParaRPr lang="en-GB" sz="2000" dirty="0">
              <a:latin typeface="HelveticaNeue UltraLigExt" panose="00000400000000000000" pitchFamily="2" charset="0"/>
              <a:cs typeface="Arial" panose="020B0604020202020204" pitchFamily="34" charset="0"/>
            </a:endParaRPr>
          </a:p>
        </p:txBody>
      </p:sp>
    </p:spTree>
    <p:extLst>
      <p:ext uri="{BB962C8B-B14F-4D97-AF65-F5344CB8AC3E}">
        <p14:creationId xmlns:p14="http://schemas.microsoft.com/office/powerpoint/2010/main" val="75136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001" y="0"/>
            <a:ext cx="6858000" cy="1015663"/>
          </a:xfrm>
          <a:prstGeom prst="rect">
            <a:avLst/>
          </a:prstGeom>
        </p:spPr>
        <p:txBody>
          <a:bodyPr wrap="square">
            <a:spAutoFit/>
          </a:bodyPr>
          <a:lstStyle/>
          <a:p>
            <a:r>
              <a:rPr lang="en-GB" sz="6000" b="1" dirty="0" smtClean="0">
                <a:solidFill>
                  <a:srgbClr val="48A942"/>
                </a:solidFill>
                <a:latin typeface="HelveticaNeue UltraLigExt" panose="00000400000000000000" pitchFamily="2" charset="0"/>
                <a:ea typeface="+mj-ea"/>
                <a:cs typeface="+mj-cs"/>
              </a:rPr>
              <a:t>Green Shieldbug</a:t>
            </a:r>
            <a:endParaRPr lang="en-GB" sz="6000" b="1" dirty="0">
              <a:solidFill>
                <a:srgbClr val="48A942"/>
              </a:solidFill>
              <a:latin typeface="HelveticaNeue UltraLigExt" panose="00000400000000000000" pitchFamily="2" charset="0"/>
              <a:ea typeface="+mj-ea"/>
              <a:cs typeface="+mj-cs"/>
            </a:endParaRPr>
          </a:p>
        </p:txBody>
      </p:sp>
      <p:sp>
        <p:nvSpPr>
          <p:cNvPr id="5" name="Rectangle 4"/>
          <p:cNvSpPr/>
          <p:nvPr/>
        </p:nvSpPr>
        <p:spPr>
          <a:xfrm>
            <a:off x="161205" y="1107996"/>
            <a:ext cx="6304267" cy="707886"/>
          </a:xfrm>
          <a:prstGeom prst="rect">
            <a:avLst/>
          </a:prstGeom>
        </p:spPr>
        <p:txBody>
          <a:bodyPr wrap="square">
            <a:spAutoFit/>
          </a:bodyPr>
          <a:lstStyle/>
          <a:p>
            <a:r>
              <a:rPr lang="en-GB" sz="4000" b="1" dirty="0" smtClean="0">
                <a:solidFill>
                  <a:srgbClr val="003D7D"/>
                </a:solidFill>
                <a:latin typeface="Helvetica 45 Light" pitchFamily="34" charset="0"/>
                <a:ea typeface="+mj-ea"/>
                <a:cs typeface="+mj-cs"/>
              </a:rPr>
              <a:t>Kicking up a stink</a:t>
            </a:r>
            <a:endParaRPr lang="en-GB" sz="4000" b="1" dirty="0">
              <a:solidFill>
                <a:srgbClr val="003D7D"/>
              </a:solidFill>
              <a:latin typeface="Helvetica 45 Light" pitchFamily="34" charset="0"/>
              <a:ea typeface="+mj-ea"/>
              <a:cs typeface="+mj-cs"/>
            </a:endParaRPr>
          </a:p>
        </p:txBody>
      </p:sp>
      <p:pic>
        <p:nvPicPr>
          <p:cNvPr id="7" name="Picture 3" descr="C:\Users\davidurry\AppData\Local\Microsoft\Windows\Temporary Internet Files\Content.Outlook\EXFI0RLJ\RSB_pos logo_RGB.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513" t="11622" r="4506" b="16774"/>
          <a:stretch/>
        </p:blipFill>
        <p:spPr bwMode="auto">
          <a:xfrm>
            <a:off x="358398" y="8534695"/>
            <a:ext cx="3067724" cy="10886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15" t="7738" b="10502"/>
          <a:stretch/>
        </p:blipFill>
        <p:spPr bwMode="auto">
          <a:xfrm>
            <a:off x="3861048" y="8490485"/>
            <a:ext cx="2736304" cy="1146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4924606" y="8049214"/>
            <a:ext cx="1672746" cy="230832"/>
          </a:xfrm>
          <a:prstGeom prst="rect">
            <a:avLst/>
          </a:prstGeom>
          <a:noFill/>
        </p:spPr>
        <p:txBody>
          <a:bodyPr wrap="square" rtlCol="0">
            <a:spAutoFit/>
          </a:bodyPr>
          <a:lstStyle/>
          <a:p>
            <a:r>
              <a:rPr lang="en-GB" sz="900" dirty="0" smtClean="0">
                <a:latin typeface="Arial" panose="020B0604020202020204" pitchFamily="34" charset="0"/>
                <a:cs typeface="Arial" panose="020B0604020202020204" pitchFamily="34" charset="0"/>
              </a:rPr>
              <a:t>Data from the NBN Gateway</a:t>
            </a:r>
            <a:endParaRPr lang="en-GB" sz="900" dirty="0">
              <a:latin typeface="Arial" panose="020B0604020202020204" pitchFamily="34" charset="0"/>
              <a:cs typeface="Arial" panose="020B0604020202020204" pitchFamily="34" charset="0"/>
            </a:endParaRPr>
          </a:p>
        </p:txBody>
      </p:sp>
      <p:sp>
        <p:nvSpPr>
          <p:cNvPr id="2" name="Rectangle 1"/>
          <p:cNvSpPr/>
          <p:nvPr/>
        </p:nvSpPr>
        <p:spPr>
          <a:xfrm>
            <a:off x="119920" y="2000672"/>
            <a:ext cx="6477432" cy="830997"/>
          </a:xfrm>
          <a:prstGeom prst="rect">
            <a:avLst/>
          </a:prstGeom>
        </p:spPr>
        <p:txBody>
          <a:bodyPr wrap="square">
            <a:spAutoFit/>
          </a:bodyPr>
          <a:lstStyle/>
          <a:p>
            <a:r>
              <a:rPr lang="en-GB" sz="2400" dirty="0">
                <a:latin typeface="Arial" panose="020B0604020202020204" pitchFamily="34" charset="0"/>
                <a:cs typeface="Arial" panose="020B0604020202020204" pitchFamily="34" charset="0"/>
              </a:rPr>
              <a:t>Shield bugs are ‘true bugs’ belonging to the order </a:t>
            </a:r>
            <a:r>
              <a:rPr lang="en-GB" sz="2400" dirty="0" err="1" smtClean="0">
                <a:latin typeface="Arial" panose="020B0604020202020204" pitchFamily="34" charset="0"/>
                <a:cs typeface="Arial" panose="020B0604020202020204" pitchFamily="34" charset="0"/>
              </a:rPr>
              <a:t>Hemiptera</a:t>
            </a:r>
            <a:r>
              <a:rPr lang="en-GB" sz="2400" b="1" dirty="0" smtClean="0">
                <a:latin typeface="Arial Narrow" panose="020B0606020202030204" pitchFamily="34" charset="0"/>
                <a:cs typeface="Arial" panose="020B0604020202020204" pitchFamily="34" charset="0"/>
              </a:rPr>
              <a:t>. </a:t>
            </a:r>
            <a:endParaRPr lang="en-GB" dirty="0">
              <a:latin typeface="HelveticaNeue UltraLigExt" panose="00000400000000000000" pitchFamily="2" charset="0"/>
              <a:cs typeface="Arial" panose="020B0604020202020204" pitchFamily="34" charset="0"/>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935" y="1015663"/>
            <a:ext cx="867802" cy="10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119" y="5136090"/>
            <a:ext cx="2038078" cy="2861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897" b="97680" l="10000" r="90000"/>
                    </a14:imgEffect>
                  </a14:imgLayer>
                </a14:imgProps>
              </a:ext>
              <a:ext uri="{28A0092B-C50C-407E-A947-70E740481C1C}">
                <a14:useLocalDpi xmlns:a14="http://schemas.microsoft.com/office/drawing/2010/main" val="0"/>
              </a:ext>
            </a:extLst>
          </a:blip>
          <a:srcRect/>
          <a:stretch>
            <a:fillRect/>
          </a:stretch>
        </p:blipFill>
        <p:spPr bwMode="auto">
          <a:xfrm rot="1429393">
            <a:off x="1172991" y="3892292"/>
            <a:ext cx="4687191" cy="534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71942" y="8190057"/>
            <a:ext cx="1895071" cy="369332"/>
          </a:xfrm>
          <a:prstGeom prst="rect">
            <a:avLst/>
          </a:prstGeom>
        </p:spPr>
        <p:txBody>
          <a:bodyPr wrap="none">
            <a:spAutoFit/>
          </a:bodyPr>
          <a:lstStyle/>
          <a:p>
            <a:r>
              <a:rPr lang="en-GB" b="1" i="1" dirty="0" err="1">
                <a:latin typeface="Helvetica 35 Thin" panose="020B0500000000000000" pitchFamily="34" charset="0"/>
              </a:rPr>
              <a:t>Palomena</a:t>
            </a:r>
            <a:r>
              <a:rPr lang="en-GB" b="1" i="1" dirty="0">
                <a:latin typeface="Helvetica 35 Thin" panose="020B0500000000000000" pitchFamily="34" charset="0"/>
              </a:rPr>
              <a:t> </a:t>
            </a:r>
            <a:r>
              <a:rPr lang="en-GB" b="1" i="1" dirty="0" err="1">
                <a:latin typeface="Helvetica 35 Thin" panose="020B0500000000000000" pitchFamily="34" charset="0"/>
              </a:rPr>
              <a:t>prasina</a:t>
            </a:r>
            <a:endParaRPr lang="en-GB" b="1" i="1" dirty="0">
              <a:latin typeface="Helvetica 35 Thin" panose="020B0500000000000000" pitchFamily="34" charset="0"/>
            </a:endParaRPr>
          </a:p>
        </p:txBody>
      </p:sp>
      <p:sp>
        <p:nvSpPr>
          <p:cNvPr id="17" name="Rectangle 16"/>
          <p:cNvSpPr/>
          <p:nvPr/>
        </p:nvSpPr>
        <p:spPr>
          <a:xfrm>
            <a:off x="384227" y="4351598"/>
            <a:ext cx="3392737" cy="523220"/>
          </a:xfrm>
          <a:prstGeom prst="rect">
            <a:avLst/>
          </a:prstGeom>
        </p:spPr>
        <p:txBody>
          <a:bodyPr wrap="square">
            <a:spAutoFit/>
          </a:bodyPr>
          <a:lstStyle/>
          <a:p>
            <a:r>
              <a:rPr lang="en-GB" sz="2800" b="1" dirty="0">
                <a:solidFill>
                  <a:srgbClr val="48A942"/>
                </a:solidFill>
                <a:latin typeface="Helvetica 35 Thin" panose="020B0500000000000000" pitchFamily="34" charset="0"/>
                <a:cs typeface="Arial" panose="020B0604020202020204" pitchFamily="34" charset="0"/>
              </a:rPr>
              <a:t>Is it your </a:t>
            </a:r>
            <a:r>
              <a:rPr lang="en-GB" sz="2800" b="1" dirty="0" smtClean="0">
                <a:solidFill>
                  <a:srgbClr val="48A942"/>
                </a:solidFill>
                <a:latin typeface="Helvetica 35 Thin" panose="020B0500000000000000" pitchFamily="34" charset="0"/>
                <a:cs typeface="Arial" panose="020B0604020202020204" pitchFamily="34" charset="0"/>
              </a:rPr>
              <a:t>favourite?</a:t>
            </a:r>
            <a:endParaRPr lang="en-GB" sz="2800" b="1" dirty="0">
              <a:solidFill>
                <a:srgbClr val="48A942"/>
              </a:solidFill>
              <a:latin typeface="Helvetica 35 Thin" panose="020B0500000000000000" pitchFamily="34" charset="0"/>
              <a:cs typeface="Arial" panose="020B0604020202020204" pitchFamily="34" charset="0"/>
            </a:endParaRPr>
          </a:p>
        </p:txBody>
      </p:sp>
      <p:sp>
        <p:nvSpPr>
          <p:cNvPr id="3" name="Rectangle 2"/>
          <p:cNvSpPr/>
          <p:nvPr/>
        </p:nvSpPr>
        <p:spPr>
          <a:xfrm>
            <a:off x="119920" y="2890580"/>
            <a:ext cx="6735636" cy="1200329"/>
          </a:xfrm>
          <a:prstGeom prst="rect">
            <a:avLst/>
          </a:prstGeom>
        </p:spPr>
        <p:txBody>
          <a:bodyPr wrap="square">
            <a:spAutoFit/>
          </a:bodyPr>
          <a:lstStyle/>
          <a:p>
            <a:r>
              <a:rPr lang="en-GB" dirty="0">
                <a:latin typeface="Arial" panose="020B0604020202020204" pitchFamily="34" charset="0"/>
                <a:cs typeface="Arial" panose="020B0604020202020204" pitchFamily="34" charset="0"/>
              </a:rPr>
              <a:t>Being less skittish than many insects, </a:t>
            </a:r>
            <a:r>
              <a:rPr lang="en-GB" dirty="0" err="1">
                <a:latin typeface="Arial" panose="020B0604020202020204" pitchFamily="34" charset="0"/>
                <a:cs typeface="Arial" panose="020B0604020202020204" pitchFamily="34" charset="0"/>
              </a:rPr>
              <a:t>S</a:t>
            </a:r>
            <a:r>
              <a:rPr lang="en-GB" dirty="0" err="1" smtClean="0">
                <a:latin typeface="Arial" panose="020B0604020202020204" pitchFamily="34" charset="0"/>
                <a:cs typeface="Arial" panose="020B0604020202020204" pitchFamily="34" charset="0"/>
              </a:rPr>
              <a:t>hieldbugs</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often allow us to get a good look at their squat, geometrically shaped bodies, whether it be basking on a leaf, or running along the ground. </a:t>
            </a:r>
            <a:r>
              <a:rPr lang="en-GB" dirty="0" smtClean="0">
                <a:latin typeface="Arial" panose="020B0604020202020204" pitchFamily="34" charset="0"/>
                <a:cs typeface="Arial" panose="020B0604020202020204" pitchFamily="34" charset="0"/>
              </a:rPr>
              <a:t>             Have </a:t>
            </a:r>
            <a:r>
              <a:rPr lang="en-GB" dirty="0">
                <a:latin typeface="Arial" panose="020B0604020202020204" pitchFamily="34" charset="0"/>
                <a:cs typeface="Arial" panose="020B0604020202020204" pitchFamily="34" charset="0"/>
              </a:rPr>
              <a:t>you seen one where you live? </a:t>
            </a:r>
          </a:p>
        </p:txBody>
      </p:sp>
    </p:spTree>
    <p:extLst>
      <p:ext uri="{BB962C8B-B14F-4D97-AF65-F5344CB8AC3E}">
        <p14:creationId xmlns:p14="http://schemas.microsoft.com/office/powerpoint/2010/main" val="2928859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1618</TotalTime>
  <Words>959</Words>
  <Application>Microsoft Office PowerPoint</Application>
  <PresentationFormat>A4 Paper (210x297 mm)</PresentationFormat>
  <Paragraphs>99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Urry</dc:creator>
  <cp:lastModifiedBy>Intern</cp:lastModifiedBy>
  <cp:revision>60</cp:revision>
  <cp:lastPrinted>2015-07-14T15:56:48Z</cp:lastPrinted>
  <dcterms:created xsi:type="dcterms:W3CDTF">2015-07-12T18:18:14Z</dcterms:created>
  <dcterms:modified xsi:type="dcterms:W3CDTF">2015-10-01T14:20:43Z</dcterms:modified>
</cp:coreProperties>
</file>