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5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4"/>
  </p:notesMasterIdLst>
  <p:sldIdLst>
    <p:sldId id="314" r:id="rId5"/>
    <p:sldId id="322" r:id="rId6"/>
    <p:sldId id="296" r:id="rId7"/>
    <p:sldId id="381" r:id="rId8"/>
    <p:sldId id="379" r:id="rId9"/>
    <p:sldId id="376" r:id="rId10"/>
    <p:sldId id="330" r:id="rId11"/>
    <p:sldId id="332" r:id="rId12"/>
    <p:sldId id="309" r:id="rId13"/>
    <p:sldId id="373" r:id="rId14"/>
    <p:sldId id="321" r:id="rId15"/>
    <p:sldId id="325" r:id="rId16"/>
    <p:sldId id="380" r:id="rId17"/>
    <p:sldId id="263" r:id="rId18"/>
    <p:sldId id="320" r:id="rId19"/>
    <p:sldId id="375" r:id="rId20"/>
    <p:sldId id="329" r:id="rId21"/>
    <p:sldId id="313" r:id="rId22"/>
    <p:sldId id="312" r:id="rId2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8" userDrawn="1">
          <p15:clr>
            <a:srgbClr val="9AA0A6"/>
          </p15:clr>
        </p15:guide>
        <p15:guide id="4" orient="horz" pos="276" userDrawn="1">
          <p15:clr>
            <a:srgbClr val="9AA0A6"/>
          </p15:clr>
        </p15:guide>
        <p15:guide id="5" pos="5472" userDrawn="1">
          <p15:clr>
            <a:srgbClr val="A4A3A4"/>
          </p15:clr>
        </p15:guide>
        <p15:guide id="6" pos="2016" userDrawn="1">
          <p15:clr>
            <a:srgbClr val="9AA0A6"/>
          </p15:clr>
        </p15:guide>
        <p15:guide id="7" pos="1152" userDrawn="1">
          <p15:clr>
            <a:srgbClr val="9AA0A6"/>
          </p15:clr>
        </p15:guide>
        <p15:guide id="8" pos="3744" userDrawn="1">
          <p15:clr>
            <a:srgbClr val="9AA0A6"/>
          </p15:clr>
        </p15:guide>
        <p15:guide id="9" pos="4608" userDrawn="1">
          <p15:clr>
            <a:srgbClr val="9AA0A6"/>
          </p15:clr>
        </p15:guide>
        <p15:guide id="10" orient="horz" pos="2940" userDrawn="1">
          <p15:clr>
            <a:srgbClr val="9AA0A6"/>
          </p15:clr>
        </p15:guide>
        <p15:guide id="11" orient="horz" pos="2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829"/>
    <a:srgbClr val="DBDBDB"/>
    <a:srgbClr val="0000C9"/>
    <a:srgbClr val="E89AAD"/>
    <a:srgbClr val="5C0015"/>
    <a:srgbClr val="E6E6E6"/>
    <a:srgbClr val="00004E"/>
    <a:srgbClr val="7E5CC6"/>
    <a:srgbClr val="000484"/>
    <a:srgbClr val="00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A8009-26F2-4CDD-9D3C-839DF0E348E8}" v="67" dt="2022-11-23T16:27:25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712"/>
  </p:normalViewPr>
  <p:slideViewPr>
    <p:cSldViewPr snapToGrid="0">
      <p:cViewPr varScale="1">
        <p:scale>
          <a:sx n="155" d="100"/>
          <a:sy n="155" d="100"/>
        </p:scale>
        <p:origin x="156" y="702"/>
      </p:cViewPr>
      <p:guideLst>
        <p:guide orient="horz" pos="1164"/>
        <p:guide pos="2880"/>
        <p:guide pos="288"/>
        <p:guide orient="horz" pos="276"/>
        <p:guide pos="5472"/>
        <p:guide pos="2016"/>
        <p:guide pos="1152"/>
        <p:guide pos="3744"/>
        <p:guide pos="4608"/>
        <p:guide orient="horz" pos="2940"/>
        <p:guide orient="horz" pos="20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C9E86-ADB4-4DFA-B06A-F4414493BF0B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CA0B7C8-3712-4022-B72D-D64157DE8A11}">
      <dgm:prSet custT="1"/>
      <dgm:spPr/>
      <dgm:t>
        <a:bodyPr/>
        <a:lstStyle/>
        <a:p>
          <a:r>
            <a:rPr lang="en-GB" sz="1000" b="0" i="0" dirty="0"/>
            <a:t>Passion</a:t>
          </a:r>
          <a:endParaRPr lang="en-GB" sz="1000" dirty="0"/>
        </a:p>
      </dgm:t>
    </dgm:pt>
    <dgm:pt modelId="{82E27E42-D3D9-4858-929C-C4A9FF0E122C}" type="parTrans" cxnId="{98733FBF-BE7F-4AD1-A9CD-7C4BAF594E14}">
      <dgm:prSet/>
      <dgm:spPr/>
      <dgm:t>
        <a:bodyPr/>
        <a:lstStyle/>
        <a:p>
          <a:endParaRPr lang="en-GB" sz="1000"/>
        </a:p>
      </dgm:t>
    </dgm:pt>
    <dgm:pt modelId="{7555DF7C-EAC3-428F-A5E4-111C679049B6}" type="sibTrans" cxnId="{98733FBF-BE7F-4AD1-A9CD-7C4BAF594E14}">
      <dgm:prSet/>
      <dgm:spPr/>
      <dgm:t>
        <a:bodyPr/>
        <a:lstStyle/>
        <a:p>
          <a:endParaRPr lang="en-GB" sz="1000"/>
        </a:p>
      </dgm:t>
    </dgm:pt>
    <dgm:pt modelId="{6425A9E1-E528-4437-BE1C-EF3C5A3A9E02}">
      <dgm:prSet custT="1"/>
      <dgm:spPr/>
      <dgm:t>
        <a:bodyPr/>
        <a:lstStyle/>
        <a:p>
          <a:r>
            <a:rPr lang="en-GB" sz="1000" b="0" i="0" dirty="0"/>
            <a:t>Research</a:t>
          </a:r>
          <a:endParaRPr lang="en-GB" sz="1000" dirty="0"/>
        </a:p>
      </dgm:t>
    </dgm:pt>
    <dgm:pt modelId="{74B3F3A9-C37D-4DB2-9B22-6E5CEE20B775}" type="parTrans" cxnId="{588EB33D-7D7A-44A6-BC81-87FAE1CB76A9}">
      <dgm:prSet/>
      <dgm:spPr/>
      <dgm:t>
        <a:bodyPr/>
        <a:lstStyle/>
        <a:p>
          <a:endParaRPr lang="en-GB" sz="1000"/>
        </a:p>
      </dgm:t>
    </dgm:pt>
    <dgm:pt modelId="{4177AAC4-2A7D-407A-B971-548681FD131B}" type="sibTrans" cxnId="{588EB33D-7D7A-44A6-BC81-87FAE1CB76A9}">
      <dgm:prSet/>
      <dgm:spPr/>
      <dgm:t>
        <a:bodyPr/>
        <a:lstStyle/>
        <a:p>
          <a:endParaRPr lang="en-GB" sz="1000"/>
        </a:p>
      </dgm:t>
    </dgm:pt>
    <dgm:pt modelId="{5D4065F5-7BCB-458D-A819-56343A2D0C1C}">
      <dgm:prSet custT="1"/>
      <dgm:spPr/>
      <dgm:t>
        <a:bodyPr/>
        <a:lstStyle/>
        <a:p>
          <a:r>
            <a:rPr lang="en-GB" sz="1000" b="0" i="0" dirty="0"/>
            <a:t>Work Experience</a:t>
          </a:r>
          <a:endParaRPr lang="en-GB" sz="1000" dirty="0"/>
        </a:p>
      </dgm:t>
    </dgm:pt>
    <dgm:pt modelId="{EC765113-138A-4B22-BF1D-6D0AA8D83390}" type="parTrans" cxnId="{4BF832DF-2287-43FA-A39F-4E053A9DB583}">
      <dgm:prSet/>
      <dgm:spPr/>
      <dgm:t>
        <a:bodyPr/>
        <a:lstStyle/>
        <a:p>
          <a:endParaRPr lang="en-GB" sz="1000"/>
        </a:p>
      </dgm:t>
    </dgm:pt>
    <dgm:pt modelId="{A6E17FF6-57A6-4FAA-843D-7AD42B5A1E3C}" type="sibTrans" cxnId="{4BF832DF-2287-43FA-A39F-4E053A9DB583}">
      <dgm:prSet/>
      <dgm:spPr/>
      <dgm:t>
        <a:bodyPr/>
        <a:lstStyle/>
        <a:p>
          <a:endParaRPr lang="en-GB" sz="1000"/>
        </a:p>
      </dgm:t>
    </dgm:pt>
    <dgm:pt modelId="{3C619B09-2283-41AE-916F-A7A7023C641F}">
      <dgm:prSet custT="1"/>
      <dgm:spPr/>
      <dgm:t>
        <a:bodyPr/>
        <a:lstStyle/>
        <a:p>
          <a:r>
            <a:rPr lang="en-GB" sz="1000" b="0" i="0" dirty="0"/>
            <a:t>Invest in You</a:t>
          </a:r>
          <a:endParaRPr lang="en-GB" sz="1000" dirty="0"/>
        </a:p>
      </dgm:t>
    </dgm:pt>
    <dgm:pt modelId="{1572321B-7E03-4B73-9799-47CA31EA13B4}" type="parTrans" cxnId="{CE195FB8-CCFC-4FF4-870F-6A05FE9D33ED}">
      <dgm:prSet/>
      <dgm:spPr/>
      <dgm:t>
        <a:bodyPr/>
        <a:lstStyle/>
        <a:p>
          <a:endParaRPr lang="en-GB" sz="1000"/>
        </a:p>
      </dgm:t>
    </dgm:pt>
    <dgm:pt modelId="{DA429CDA-2C68-47FB-93DE-F8A995B952ED}" type="sibTrans" cxnId="{CE195FB8-CCFC-4FF4-870F-6A05FE9D33ED}">
      <dgm:prSet/>
      <dgm:spPr/>
      <dgm:t>
        <a:bodyPr/>
        <a:lstStyle/>
        <a:p>
          <a:endParaRPr lang="en-GB" sz="1000"/>
        </a:p>
      </dgm:t>
    </dgm:pt>
    <dgm:pt modelId="{8C964D74-B025-4D41-A6F3-B6D3D08CCCB3}">
      <dgm:prSet custT="1"/>
      <dgm:spPr/>
      <dgm:t>
        <a:bodyPr/>
        <a:lstStyle/>
        <a:p>
          <a:r>
            <a:rPr lang="en-GB" sz="1000" b="0" i="0" dirty="0"/>
            <a:t>Your scientific development</a:t>
          </a:r>
          <a:endParaRPr lang="en-GB" sz="1000" dirty="0"/>
        </a:p>
      </dgm:t>
    </dgm:pt>
    <dgm:pt modelId="{AB8B8B94-CE66-443A-BE92-ED4355EE6BED}" type="parTrans" cxnId="{7C4635DD-C361-4A5C-BCCB-076543E3E778}">
      <dgm:prSet/>
      <dgm:spPr/>
      <dgm:t>
        <a:bodyPr/>
        <a:lstStyle/>
        <a:p>
          <a:endParaRPr lang="en-GB" sz="1000"/>
        </a:p>
      </dgm:t>
    </dgm:pt>
    <dgm:pt modelId="{CFFEBE1E-3F59-4628-B801-AC9213464D47}" type="sibTrans" cxnId="{7C4635DD-C361-4A5C-BCCB-076543E3E778}">
      <dgm:prSet/>
      <dgm:spPr/>
      <dgm:t>
        <a:bodyPr/>
        <a:lstStyle/>
        <a:p>
          <a:endParaRPr lang="en-GB" sz="1000"/>
        </a:p>
      </dgm:t>
    </dgm:pt>
    <dgm:pt modelId="{298FCAAD-6771-4C6F-8CBA-A190F20FDCC1}">
      <dgm:prSet custT="1"/>
      <dgm:spPr/>
      <dgm:t>
        <a:bodyPr/>
        <a:lstStyle/>
        <a:p>
          <a:r>
            <a:rPr lang="en-GB" sz="1000" b="0" i="0" dirty="0"/>
            <a:t>Your personal development (people, networks, relationships)</a:t>
          </a:r>
          <a:endParaRPr lang="en-GB" sz="1000" dirty="0"/>
        </a:p>
      </dgm:t>
    </dgm:pt>
    <dgm:pt modelId="{EC909B89-C7FE-4887-A56C-79F9ADB74114}" type="parTrans" cxnId="{E2E98745-C15F-46FE-802E-83B53DCF588C}">
      <dgm:prSet/>
      <dgm:spPr/>
      <dgm:t>
        <a:bodyPr/>
        <a:lstStyle/>
        <a:p>
          <a:endParaRPr lang="en-GB" sz="1000"/>
        </a:p>
      </dgm:t>
    </dgm:pt>
    <dgm:pt modelId="{72F7352F-F2CF-415A-8239-DE888C88D67A}" type="sibTrans" cxnId="{E2E98745-C15F-46FE-802E-83B53DCF588C}">
      <dgm:prSet/>
      <dgm:spPr/>
      <dgm:t>
        <a:bodyPr/>
        <a:lstStyle/>
        <a:p>
          <a:endParaRPr lang="en-GB" sz="1000"/>
        </a:p>
      </dgm:t>
    </dgm:pt>
    <dgm:pt modelId="{0ACF7A6B-3D8B-4E21-AA31-03C4AE9F8CB7}">
      <dgm:prSet custT="1"/>
      <dgm:spPr/>
      <dgm:t>
        <a:bodyPr/>
        <a:lstStyle/>
        <a:p>
          <a:r>
            <a:rPr lang="en-GB" sz="1000" b="0" i="0" dirty="0"/>
            <a:t>Be Open Minded</a:t>
          </a:r>
          <a:endParaRPr lang="en-GB" sz="1000" dirty="0"/>
        </a:p>
      </dgm:t>
    </dgm:pt>
    <dgm:pt modelId="{78BD8ABA-E2AA-4FF1-A7ED-111216B66250}" type="parTrans" cxnId="{BE643B69-A7B8-40D9-BF90-DE900B64EA06}">
      <dgm:prSet/>
      <dgm:spPr/>
      <dgm:t>
        <a:bodyPr/>
        <a:lstStyle/>
        <a:p>
          <a:endParaRPr lang="en-GB" sz="1000"/>
        </a:p>
      </dgm:t>
    </dgm:pt>
    <dgm:pt modelId="{8540216E-5406-4B3E-B343-B9F03659A3BE}" type="sibTrans" cxnId="{BE643B69-A7B8-40D9-BF90-DE900B64EA06}">
      <dgm:prSet/>
      <dgm:spPr/>
      <dgm:t>
        <a:bodyPr/>
        <a:lstStyle/>
        <a:p>
          <a:endParaRPr lang="en-GB" sz="1000"/>
        </a:p>
      </dgm:t>
    </dgm:pt>
    <dgm:pt modelId="{8C65E66C-CF14-4BE1-AFC8-5660BA110AC6}">
      <dgm:prSet custT="1"/>
      <dgm:spPr/>
      <dgm:t>
        <a:bodyPr/>
        <a:lstStyle/>
        <a:p>
          <a:r>
            <a:rPr lang="en-GB" sz="1000" b="0" i="0" dirty="0"/>
            <a:t>Role and job types, locations</a:t>
          </a:r>
          <a:endParaRPr lang="en-GB" sz="1000" dirty="0"/>
        </a:p>
      </dgm:t>
    </dgm:pt>
    <dgm:pt modelId="{3A116260-96A3-4ED9-9758-88BE6B46EBA6}" type="parTrans" cxnId="{699196F2-232E-407C-AEA7-A8ABBDDC15AA}">
      <dgm:prSet/>
      <dgm:spPr/>
      <dgm:t>
        <a:bodyPr/>
        <a:lstStyle/>
        <a:p>
          <a:endParaRPr lang="en-GB" sz="1000"/>
        </a:p>
      </dgm:t>
    </dgm:pt>
    <dgm:pt modelId="{6C3FE296-8D96-4AAC-BA90-A4A9F545A537}" type="sibTrans" cxnId="{699196F2-232E-407C-AEA7-A8ABBDDC15AA}">
      <dgm:prSet/>
      <dgm:spPr/>
      <dgm:t>
        <a:bodyPr/>
        <a:lstStyle/>
        <a:p>
          <a:endParaRPr lang="en-GB" sz="1000"/>
        </a:p>
      </dgm:t>
    </dgm:pt>
    <dgm:pt modelId="{27036D93-9630-48A9-A896-D9D57E218C82}">
      <dgm:prSet custT="1"/>
      <dgm:spPr/>
      <dgm:t>
        <a:bodyPr/>
        <a:lstStyle/>
        <a:p>
          <a:r>
            <a:rPr lang="en-GB" sz="1000" b="0" i="0" dirty="0"/>
            <a:t>Consider different countries</a:t>
          </a:r>
          <a:endParaRPr lang="en-GB" sz="1000" dirty="0"/>
        </a:p>
      </dgm:t>
    </dgm:pt>
    <dgm:pt modelId="{44E9EA8B-48B8-4772-A2FF-AE4E2FF71969}" type="parTrans" cxnId="{C78DF611-BCB5-453E-A126-67B23A6D284B}">
      <dgm:prSet/>
      <dgm:spPr/>
      <dgm:t>
        <a:bodyPr/>
        <a:lstStyle/>
        <a:p>
          <a:endParaRPr lang="en-GB" sz="1000"/>
        </a:p>
      </dgm:t>
    </dgm:pt>
    <dgm:pt modelId="{42542684-28AD-406E-990A-65653BA7F0D8}" type="sibTrans" cxnId="{C78DF611-BCB5-453E-A126-67B23A6D284B}">
      <dgm:prSet/>
      <dgm:spPr/>
      <dgm:t>
        <a:bodyPr/>
        <a:lstStyle/>
        <a:p>
          <a:endParaRPr lang="en-GB" sz="1000"/>
        </a:p>
      </dgm:t>
    </dgm:pt>
    <dgm:pt modelId="{CE5A0EB5-D7CA-469C-A71E-685F3C0A5A5C}">
      <dgm:prSet custT="1"/>
      <dgm:spPr/>
      <dgm:t>
        <a:bodyPr/>
        <a:lstStyle/>
        <a:p>
          <a:r>
            <a:rPr lang="en-GB" sz="1000" b="0" i="0" dirty="0"/>
            <a:t>Joy!</a:t>
          </a:r>
          <a:endParaRPr lang="en-GB" sz="1000" dirty="0"/>
        </a:p>
      </dgm:t>
    </dgm:pt>
    <dgm:pt modelId="{C6829A19-F8C0-4F08-BC78-384E24472022}" type="parTrans" cxnId="{68778F4D-802B-4FCD-B35E-EDE3CBF43827}">
      <dgm:prSet/>
      <dgm:spPr/>
      <dgm:t>
        <a:bodyPr/>
        <a:lstStyle/>
        <a:p>
          <a:endParaRPr lang="en-GB" sz="1000"/>
        </a:p>
      </dgm:t>
    </dgm:pt>
    <dgm:pt modelId="{F455372A-754B-4756-8081-16C5C5C2D84C}" type="sibTrans" cxnId="{68778F4D-802B-4FCD-B35E-EDE3CBF43827}">
      <dgm:prSet/>
      <dgm:spPr/>
      <dgm:t>
        <a:bodyPr/>
        <a:lstStyle/>
        <a:p>
          <a:endParaRPr lang="en-GB" sz="1000"/>
        </a:p>
      </dgm:t>
    </dgm:pt>
    <dgm:pt modelId="{384F1BA9-F0FF-4979-829D-D1402FE7D4DF}">
      <dgm:prSet custT="1"/>
      <dgm:spPr/>
      <dgm:t>
        <a:bodyPr/>
        <a:lstStyle/>
        <a:p>
          <a:r>
            <a:rPr lang="en-GB" sz="1000" b="0" i="0" dirty="0"/>
            <a:t>Follow what interests you, what makes you curious to know more</a:t>
          </a:r>
          <a:endParaRPr lang="en-GB" sz="1000" dirty="0"/>
        </a:p>
      </dgm:t>
    </dgm:pt>
    <dgm:pt modelId="{03D68428-DEF4-453E-8CC6-6EC1B4046021}" type="parTrans" cxnId="{F65A0EF3-A77F-425E-A3EA-F5625B5E9C78}">
      <dgm:prSet/>
      <dgm:spPr/>
      <dgm:t>
        <a:bodyPr/>
        <a:lstStyle/>
        <a:p>
          <a:endParaRPr lang="en-GB" sz="1000"/>
        </a:p>
      </dgm:t>
    </dgm:pt>
    <dgm:pt modelId="{A6EDF0F9-1E9D-48C8-92D0-6BBE25EEB34B}" type="sibTrans" cxnId="{F65A0EF3-A77F-425E-A3EA-F5625B5E9C78}">
      <dgm:prSet/>
      <dgm:spPr/>
      <dgm:t>
        <a:bodyPr/>
        <a:lstStyle/>
        <a:p>
          <a:endParaRPr lang="en-GB" sz="1000"/>
        </a:p>
      </dgm:t>
    </dgm:pt>
    <dgm:pt modelId="{E493C6F8-74D0-46A6-B517-2877852798B5}">
      <dgm:prSet custT="1"/>
      <dgm:spPr/>
      <dgm:t>
        <a:bodyPr/>
        <a:lstStyle/>
        <a:p>
          <a:r>
            <a:rPr lang="en-GB" sz="1000" b="0" i="0" dirty="0"/>
            <a:t> Its never too early to research your career – talk to people, internet searches on different jobs, companies, locations</a:t>
          </a:r>
          <a:endParaRPr lang="en-GB" sz="1000" dirty="0"/>
        </a:p>
      </dgm:t>
    </dgm:pt>
    <dgm:pt modelId="{B1B1B165-C7B0-42C6-919D-B81B11F49EB4}" type="parTrans" cxnId="{D0A20C36-AFA9-4CF1-B11A-A5731896A04B}">
      <dgm:prSet/>
      <dgm:spPr/>
      <dgm:t>
        <a:bodyPr/>
        <a:lstStyle/>
        <a:p>
          <a:endParaRPr lang="en-GB" sz="1000"/>
        </a:p>
      </dgm:t>
    </dgm:pt>
    <dgm:pt modelId="{491DE848-934D-45D5-91B8-D0AD2A3EC0F2}" type="sibTrans" cxnId="{D0A20C36-AFA9-4CF1-B11A-A5731896A04B}">
      <dgm:prSet/>
      <dgm:spPr/>
      <dgm:t>
        <a:bodyPr/>
        <a:lstStyle/>
        <a:p>
          <a:endParaRPr lang="en-GB" sz="1000"/>
        </a:p>
      </dgm:t>
    </dgm:pt>
    <dgm:pt modelId="{A1DD968E-1E67-4635-803D-B30030F94DA3}">
      <dgm:prSet custT="1"/>
      <dgm:spPr/>
      <dgm:t>
        <a:bodyPr/>
        <a:lstStyle/>
        <a:p>
          <a:r>
            <a:rPr lang="en-GB" sz="1000" b="0" i="0" dirty="0"/>
            <a:t>Try to get diverse work experiences – technical and soft skills (e.g. working in a team, on a project, time management)</a:t>
          </a:r>
          <a:endParaRPr lang="en-GB" sz="1000" dirty="0"/>
        </a:p>
      </dgm:t>
    </dgm:pt>
    <dgm:pt modelId="{2285911B-6422-403A-BC71-E316710A4606}" type="parTrans" cxnId="{EBC9CBDC-CACE-498C-BEC4-C865C769D099}">
      <dgm:prSet/>
      <dgm:spPr/>
      <dgm:t>
        <a:bodyPr/>
        <a:lstStyle/>
        <a:p>
          <a:endParaRPr lang="en-GB" sz="1000"/>
        </a:p>
      </dgm:t>
    </dgm:pt>
    <dgm:pt modelId="{A9461244-28E7-4631-864C-0AFFD82C68BA}" type="sibTrans" cxnId="{EBC9CBDC-CACE-498C-BEC4-C865C769D099}">
      <dgm:prSet/>
      <dgm:spPr/>
      <dgm:t>
        <a:bodyPr/>
        <a:lstStyle/>
        <a:p>
          <a:endParaRPr lang="en-GB" sz="1000"/>
        </a:p>
      </dgm:t>
    </dgm:pt>
    <dgm:pt modelId="{622084E9-CE64-41CD-959C-7895EA36887C}">
      <dgm:prSet custT="1"/>
      <dgm:spPr/>
      <dgm:t>
        <a:bodyPr/>
        <a:lstStyle/>
        <a:p>
          <a:r>
            <a:rPr lang="en-GB" sz="1000" b="0" i="0" dirty="0"/>
            <a:t>Breadth of knowledge, skills and competencies</a:t>
          </a:r>
          <a:endParaRPr lang="en-GB" sz="1000" dirty="0"/>
        </a:p>
      </dgm:t>
    </dgm:pt>
    <dgm:pt modelId="{D2D9A015-B8C3-4126-A651-7C965D11B434}" type="parTrans" cxnId="{EE7688DD-A2BC-4142-BDD5-8BF7CD020454}">
      <dgm:prSet/>
      <dgm:spPr/>
      <dgm:t>
        <a:bodyPr/>
        <a:lstStyle/>
        <a:p>
          <a:endParaRPr lang="en-GB" sz="1000"/>
        </a:p>
      </dgm:t>
    </dgm:pt>
    <dgm:pt modelId="{727119EB-9A0F-4972-B06A-9B5864303003}" type="sibTrans" cxnId="{EE7688DD-A2BC-4142-BDD5-8BF7CD020454}">
      <dgm:prSet/>
      <dgm:spPr/>
      <dgm:t>
        <a:bodyPr/>
        <a:lstStyle/>
        <a:p>
          <a:endParaRPr lang="en-GB" sz="1000"/>
        </a:p>
      </dgm:t>
    </dgm:pt>
    <dgm:pt modelId="{51EB8048-BAA9-4ED7-A271-AFF7625E0F4A}">
      <dgm:prSet custT="1"/>
      <dgm:spPr/>
      <dgm:t>
        <a:bodyPr/>
        <a:lstStyle/>
        <a:p>
          <a:r>
            <a:rPr lang="en-GB" sz="1000" b="0" i="0" dirty="0"/>
            <a:t>Look for other career options (Plan B!)</a:t>
          </a:r>
          <a:endParaRPr lang="en-GB" sz="1000" dirty="0"/>
        </a:p>
      </dgm:t>
    </dgm:pt>
    <dgm:pt modelId="{32FAF0EF-D194-4F90-8E1A-C75B7C742E11}" type="parTrans" cxnId="{E8BA5581-B703-4778-9B18-EADF9C77CD02}">
      <dgm:prSet/>
      <dgm:spPr/>
      <dgm:t>
        <a:bodyPr/>
        <a:lstStyle/>
        <a:p>
          <a:endParaRPr lang="en-GB" sz="1000"/>
        </a:p>
      </dgm:t>
    </dgm:pt>
    <dgm:pt modelId="{BE23CE9F-BDA0-4DCB-A85E-96E6B317D5BA}" type="sibTrans" cxnId="{E8BA5581-B703-4778-9B18-EADF9C77CD02}">
      <dgm:prSet/>
      <dgm:spPr/>
      <dgm:t>
        <a:bodyPr/>
        <a:lstStyle/>
        <a:p>
          <a:endParaRPr lang="en-GB" sz="1000"/>
        </a:p>
      </dgm:t>
    </dgm:pt>
    <dgm:pt modelId="{CCB13A5C-8EC6-474C-AD65-0701C8007494}">
      <dgm:prSet custT="1"/>
      <dgm:spPr/>
      <dgm:t>
        <a:bodyPr/>
        <a:lstStyle/>
        <a:p>
          <a:r>
            <a:rPr lang="en-GB" sz="1000" b="0" i="0"/>
            <a:t>Love </a:t>
          </a:r>
          <a:r>
            <a:rPr lang="en-GB" sz="1000" b="0" i="0" dirty="0"/>
            <a:t>what you do! Your career is a journey, change is ok!</a:t>
          </a:r>
          <a:endParaRPr lang="en-GB" sz="1000" dirty="0"/>
        </a:p>
      </dgm:t>
    </dgm:pt>
    <dgm:pt modelId="{0C99E8C9-5406-4628-9169-CB813BDE1EF7}" type="parTrans" cxnId="{97A07BC3-29DE-46CF-AA29-7D98ECC0F2A7}">
      <dgm:prSet/>
      <dgm:spPr/>
      <dgm:t>
        <a:bodyPr/>
        <a:lstStyle/>
        <a:p>
          <a:endParaRPr lang="en-GB" sz="1000"/>
        </a:p>
      </dgm:t>
    </dgm:pt>
    <dgm:pt modelId="{E57F85E0-DD12-4566-912E-29BE49F6261F}" type="sibTrans" cxnId="{97A07BC3-29DE-46CF-AA29-7D98ECC0F2A7}">
      <dgm:prSet/>
      <dgm:spPr/>
      <dgm:t>
        <a:bodyPr/>
        <a:lstStyle/>
        <a:p>
          <a:endParaRPr lang="en-GB" sz="1000"/>
        </a:p>
      </dgm:t>
    </dgm:pt>
    <dgm:pt modelId="{A0B7A840-D052-463B-B5A0-4B3BB750D989}" type="pres">
      <dgm:prSet presAssocID="{5B1C9E86-ADB4-4DFA-B06A-F4414493BF0B}" presName="Name0" presStyleCnt="0">
        <dgm:presLayoutVars>
          <dgm:dir/>
          <dgm:animLvl val="lvl"/>
          <dgm:resizeHandles/>
        </dgm:presLayoutVars>
      </dgm:prSet>
      <dgm:spPr/>
    </dgm:pt>
    <dgm:pt modelId="{24D2D090-86DD-4755-AE88-3C717298E10E}" type="pres">
      <dgm:prSet presAssocID="{5CA0B7C8-3712-4022-B72D-D64157DE8A11}" presName="linNode" presStyleCnt="0"/>
      <dgm:spPr/>
    </dgm:pt>
    <dgm:pt modelId="{0ED48F94-B8E6-4737-8028-F3D5005809CB}" type="pres">
      <dgm:prSet presAssocID="{5CA0B7C8-3712-4022-B72D-D64157DE8A11}" presName="parentShp" presStyleLbl="node1" presStyleIdx="0" presStyleCnt="6">
        <dgm:presLayoutVars>
          <dgm:bulletEnabled val="1"/>
        </dgm:presLayoutVars>
      </dgm:prSet>
      <dgm:spPr/>
    </dgm:pt>
    <dgm:pt modelId="{7ED2A31F-E64A-41D8-ADAB-1D9814C9B7E7}" type="pres">
      <dgm:prSet presAssocID="{5CA0B7C8-3712-4022-B72D-D64157DE8A11}" presName="childShp" presStyleLbl="bgAccFollowNode1" presStyleIdx="0" presStyleCnt="6">
        <dgm:presLayoutVars>
          <dgm:bulletEnabled val="1"/>
        </dgm:presLayoutVars>
      </dgm:prSet>
      <dgm:spPr/>
    </dgm:pt>
    <dgm:pt modelId="{6CC1FBA6-CCDC-4622-8C2A-7C75C9646BDF}" type="pres">
      <dgm:prSet presAssocID="{7555DF7C-EAC3-428F-A5E4-111C679049B6}" presName="spacing" presStyleCnt="0"/>
      <dgm:spPr/>
    </dgm:pt>
    <dgm:pt modelId="{72B82781-8860-4A20-8B8C-8A38D56273C8}" type="pres">
      <dgm:prSet presAssocID="{6425A9E1-E528-4437-BE1C-EF3C5A3A9E02}" presName="linNode" presStyleCnt="0"/>
      <dgm:spPr/>
    </dgm:pt>
    <dgm:pt modelId="{8E7F7EBC-CAFB-4724-93F0-64F14EF0E8B1}" type="pres">
      <dgm:prSet presAssocID="{6425A9E1-E528-4437-BE1C-EF3C5A3A9E02}" presName="parentShp" presStyleLbl="node1" presStyleIdx="1" presStyleCnt="6">
        <dgm:presLayoutVars>
          <dgm:bulletEnabled val="1"/>
        </dgm:presLayoutVars>
      </dgm:prSet>
      <dgm:spPr/>
    </dgm:pt>
    <dgm:pt modelId="{F41950A4-3157-45BA-AD4D-3312E680F2A8}" type="pres">
      <dgm:prSet presAssocID="{6425A9E1-E528-4437-BE1C-EF3C5A3A9E02}" presName="childShp" presStyleLbl="bgAccFollowNode1" presStyleIdx="1" presStyleCnt="6">
        <dgm:presLayoutVars>
          <dgm:bulletEnabled val="1"/>
        </dgm:presLayoutVars>
      </dgm:prSet>
      <dgm:spPr/>
    </dgm:pt>
    <dgm:pt modelId="{7EB244F1-E9F9-4F55-AEA2-C3EAEADACBC6}" type="pres">
      <dgm:prSet presAssocID="{4177AAC4-2A7D-407A-B971-548681FD131B}" presName="spacing" presStyleCnt="0"/>
      <dgm:spPr/>
    </dgm:pt>
    <dgm:pt modelId="{53A52D89-FB82-4233-9B71-EFB0D8FE19E9}" type="pres">
      <dgm:prSet presAssocID="{5D4065F5-7BCB-458D-A819-56343A2D0C1C}" presName="linNode" presStyleCnt="0"/>
      <dgm:spPr/>
    </dgm:pt>
    <dgm:pt modelId="{D930F01B-64AC-4AB6-B98C-9D806FA68D99}" type="pres">
      <dgm:prSet presAssocID="{5D4065F5-7BCB-458D-A819-56343A2D0C1C}" presName="parentShp" presStyleLbl="node1" presStyleIdx="2" presStyleCnt="6">
        <dgm:presLayoutVars>
          <dgm:bulletEnabled val="1"/>
        </dgm:presLayoutVars>
      </dgm:prSet>
      <dgm:spPr/>
    </dgm:pt>
    <dgm:pt modelId="{96D3E919-8336-4CAB-9B40-0AA9462FAC95}" type="pres">
      <dgm:prSet presAssocID="{5D4065F5-7BCB-458D-A819-56343A2D0C1C}" presName="childShp" presStyleLbl="bgAccFollowNode1" presStyleIdx="2" presStyleCnt="6">
        <dgm:presLayoutVars>
          <dgm:bulletEnabled val="1"/>
        </dgm:presLayoutVars>
      </dgm:prSet>
      <dgm:spPr/>
    </dgm:pt>
    <dgm:pt modelId="{82355809-8081-4A4B-B2B5-C0154A84C260}" type="pres">
      <dgm:prSet presAssocID="{A6E17FF6-57A6-4FAA-843D-7AD42B5A1E3C}" presName="spacing" presStyleCnt="0"/>
      <dgm:spPr/>
    </dgm:pt>
    <dgm:pt modelId="{9F9F0593-CAC4-47FF-A6D5-ECA18B36A67B}" type="pres">
      <dgm:prSet presAssocID="{3C619B09-2283-41AE-916F-A7A7023C641F}" presName="linNode" presStyleCnt="0"/>
      <dgm:spPr/>
    </dgm:pt>
    <dgm:pt modelId="{B4626E7D-6771-46D8-AD48-B0D0B705B122}" type="pres">
      <dgm:prSet presAssocID="{3C619B09-2283-41AE-916F-A7A7023C641F}" presName="parentShp" presStyleLbl="node1" presStyleIdx="3" presStyleCnt="6">
        <dgm:presLayoutVars>
          <dgm:bulletEnabled val="1"/>
        </dgm:presLayoutVars>
      </dgm:prSet>
      <dgm:spPr/>
    </dgm:pt>
    <dgm:pt modelId="{8DC0057C-B24E-4DAB-A29A-7B4D5599C61F}" type="pres">
      <dgm:prSet presAssocID="{3C619B09-2283-41AE-916F-A7A7023C641F}" presName="childShp" presStyleLbl="bgAccFollowNode1" presStyleIdx="3" presStyleCnt="6">
        <dgm:presLayoutVars>
          <dgm:bulletEnabled val="1"/>
        </dgm:presLayoutVars>
      </dgm:prSet>
      <dgm:spPr/>
    </dgm:pt>
    <dgm:pt modelId="{BA0B3018-75D9-4640-89FB-244475486111}" type="pres">
      <dgm:prSet presAssocID="{DA429CDA-2C68-47FB-93DE-F8A995B952ED}" presName="spacing" presStyleCnt="0"/>
      <dgm:spPr/>
    </dgm:pt>
    <dgm:pt modelId="{BB00F619-7B26-4B42-B1BA-FAEB070DD7D7}" type="pres">
      <dgm:prSet presAssocID="{0ACF7A6B-3D8B-4E21-AA31-03C4AE9F8CB7}" presName="linNode" presStyleCnt="0"/>
      <dgm:spPr/>
    </dgm:pt>
    <dgm:pt modelId="{CAC7625F-8357-472D-BADB-3758C2FE97DD}" type="pres">
      <dgm:prSet presAssocID="{0ACF7A6B-3D8B-4E21-AA31-03C4AE9F8CB7}" presName="parentShp" presStyleLbl="node1" presStyleIdx="4" presStyleCnt="6">
        <dgm:presLayoutVars>
          <dgm:bulletEnabled val="1"/>
        </dgm:presLayoutVars>
      </dgm:prSet>
      <dgm:spPr/>
    </dgm:pt>
    <dgm:pt modelId="{1B20B287-FC5D-4FF9-B9BF-1118796A987E}" type="pres">
      <dgm:prSet presAssocID="{0ACF7A6B-3D8B-4E21-AA31-03C4AE9F8CB7}" presName="childShp" presStyleLbl="bgAccFollowNode1" presStyleIdx="4" presStyleCnt="6">
        <dgm:presLayoutVars>
          <dgm:bulletEnabled val="1"/>
        </dgm:presLayoutVars>
      </dgm:prSet>
      <dgm:spPr/>
    </dgm:pt>
    <dgm:pt modelId="{D8E24E90-0D98-4309-BFC9-7E4A0C9BD35D}" type="pres">
      <dgm:prSet presAssocID="{8540216E-5406-4B3E-B343-B9F03659A3BE}" presName="spacing" presStyleCnt="0"/>
      <dgm:spPr/>
    </dgm:pt>
    <dgm:pt modelId="{488EA779-B26C-4C04-A330-974FE52E2979}" type="pres">
      <dgm:prSet presAssocID="{CE5A0EB5-D7CA-469C-A71E-685F3C0A5A5C}" presName="linNode" presStyleCnt="0"/>
      <dgm:spPr/>
    </dgm:pt>
    <dgm:pt modelId="{64358B1A-CFB0-4136-A2A4-D73B2AE36591}" type="pres">
      <dgm:prSet presAssocID="{CE5A0EB5-D7CA-469C-A71E-685F3C0A5A5C}" presName="parentShp" presStyleLbl="node1" presStyleIdx="5" presStyleCnt="6">
        <dgm:presLayoutVars>
          <dgm:bulletEnabled val="1"/>
        </dgm:presLayoutVars>
      </dgm:prSet>
      <dgm:spPr/>
    </dgm:pt>
    <dgm:pt modelId="{52C6DE09-CC53-450D-94FB-6B1F98AFD794}" type="pres">
      <dgm:prSet presAssocID="{CE5A0EB5-D7CA-469C-A71E-685F3C0A5A5C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D3FEE00-74D7-4A4E-9475-99CC1E5D3E1A}" type="presOf" srcId="{5B1C9E86-ADB4-4DFA-B06A-F4414493BF0B}" destId="{A0B7A840-D052-463B-B5A0-4B3BB750D989}" srcOrd="0" destOrd="0" presId="urn:microsoft.com/office/officeart/2005/8/layout/vList6"/>
    <dgm:cxn modelId="{F8EFF10A-C7D2-4A13-8D19-9E0D1C6A1D8E}" type="presOf" srcId="{5D4065F5-7BCB-458D-A819-56343A2D0C1C}" destId="{D930F01B-64AC-4AB6-B98C-9D806FA68D99}" srcOrd="0" destOrd="0" presId="urn:microsoft.com/office/officeart/2005/8/layout/vList6"/>
    <dgm:cxn modelId="{C78DF611-BCB5-453E-A126-67B23A6D284B}" srcId="{0ACF7A6B-3D8B-4E21-AA31-03C4AE9F8CB7}" destId="{27036D93-9630-48A9-A896-D9D57E218C82}" srcOrd="2" destOrd="0" parTransId="{44E9EA8B-48B8-4772-A2FF-AE4E2FF71969}" sibTransId="{42542684-28AD-406E-990A-65653BA7F0D8}"/>
    <dgm:cxn modelId="{D0A20C36-AFA9-4CF1-B11A-A5731896A04B}" srcId="{6425A9E1-E528-4437-BE1C-EF3C5A3A9E02}" destId="{E493C6F8-74D0-46A6-B517-2877852798B5}" srcOrd="0" destOrd="0" parTransId="{B1B1B165-C7B0-42C6-919D-B81B11F49EB4}" sibTransId="{491DE848-934D-45D5-91B8-D0AD2A3EC0F2}"/>
    <dgm:cxn modelId="{588EB33D-7D7A-44A6-BC81-87FAE1CB76A9}" srcId="{5B1C9E86-ADB4-4DFA-B06A-F4414493BF0B}" destId="{6425A9E1-E528-4437-BE1C-EF3C5A3A9E02}" srcOrd="1" destOrd="0" parTransId="{74B3F3A9-C37D-4DB2-9B22-6E5CEE20B775}" sibTransId="{4177AAC4-2A7D-407A-B971-548681FD131B}"/>
    <dgm:cxn modelId="{6D81633E-E8BB-4B6C-AA3D-218A18A8DE67}" type="presOf" srcId="{CE5A0EB5-D7CA-469C-A71E-685F3C0A5A5C}" destId="{64358B1A-CFB0-4136-A2A4-D73B2AE36591}" srcOrd="0" destOrd="0" presId="urn:microsoft.com/office/officeart/2005/8/layout/vList6"/>
    <dgm:cxn modelId="{2BA2FC3E-8BB9-4E99-8F95-398666010656}" type="presOf" srcId="{3C619B09-2283-41AE-916F-A7A7023C641F}" destId="{B4626E7D-6771-46D8-AD48-B0D0B705B122}" srcOrd="0" destOrd="0" presId="urn:microsoft.com/office/officeart/2005/8/layout/vList6"/>
    <dgm:cxn modelId="{70E0D341-68F4-464B-8247-D142594F5356}" type="presOf" srcId="{8C65E66C-CF14-4BE1-AFC8-5660BA110AC6}" destId="{1B20B287-FC5D-4FF9-B9BF-1118796A987E}" srcOrd="0" destOrd="1" presId="urn:microsoft.com/office/officeart/2005/8/layout/vList6"/>
    <dgm:cxn modelId="{B5FD7663-96B4-4691-B7EB-E155DCE2D8E9}" type="presOf" srcId="{CCB13A5C-8EC6-474C-AD65-0701C8007494}" destId="{52C6DE09-CC53-450D-94FB-6B1F98AFD794}" srcOrd="0" destOrd="0" presId="urn:microsoft.com/office/officeart/2005/8/layout/vList6"/>
    <dgm:cxn modelId="{E2E98745-C15F-46FE-802E-83B53DCF588C}" srcId="{3C619B09-2283-41AE-916F-A7A7023C641F}" destId="{298FCAAD-6771-4C6F-8CBA-A190F20FDCC1}" srcOrd="2" destOrd="0" parTransId="{EC909B89-C7FE-4887-A56C-79F9ADB74114}" sibTransId="{72F7352F-F2CF-415A-8239-DE888C88D67A}"/>
    <dgm:cxn modelId="{E7A73C67-7C4A-4430-B8A2-6244CB022B69}" type="presOf" srcId="{6425A9E1-E528-4437-BE1C-EF3C5A3A9E02}" destId="{8E7F7EBC-CAFB-4724-93F0-64F14EF0E8B1}" srcOrd="0" destOrd="0" presId="urn:microsoft.com/office/officeart/2005/8/layout/vList6"/>
    <dgm:cxn modelId="{BE643B69-A7B8-40D9-BF90-DE900B64EA06}" srcId="{5B1C9E86-ADB4-4DFA-B06A-F4414493BF0B}" destId="{0ACF7A6B-3D8B-4E21-AA31-03C4AE9F8CB7}" srcOrd="4" destOrd="0" parTransId="{78BD8ABA-E2AA-4FF1-A7ED-111216B66250}" sibTransId="{8540216E-5406-4B3E-B343-B9F03659A3BE}"/>
    <dgm:cxn modelId="{68778F4D-802B-4FCD-B35E-EDE3CBF43827}" srcId="{5B1C9E86-ADB4-4DFA-B06A-F4414493BF0B}" destId="{CE5A0EB5-D7CA-469C-A71E-685F3C0A5A5C}" srcOrd="5" destOrd="0" parTransId="{C6829A19-F8C0-4F08-BC78-384E24472022}" sibTransId="{F455372A-754B-4756-8081-16C5C5C2D84C}"/>
    <dgm:cxn modelId="{31FE3251-5B42-4DF0-8553-0894B33E187E}" type="presOf" srcId="{A1DD968E-1E67-4635-803D-B30030F94DA3}" destId="{96D3E919-8336-4CAB-9B40-0AA9462FAC95}" srcOrd="0" destOrd="0" presId="urn:microsoft.com/office/officeart/2005/8/layout/vList6"/>
    <dgm:cxn modelId="{A6390481-F805-49B8-88D5-C9B862AE21F7}" type="presOf" srcId="{384F1BA9-F0FF-4979-829D-D1402FE7D4DF}" destId="{7ED2A31F-E64A-41D8-ADAB-1D9814C9B7E7}" srcOrd="0" destOrd="0" presId="urn:microsoft.com/office/officeart/2005/8/layout/vList6"/>
    <dgm:cxn modelId="{E8BA5581-B703-4778-9B18-EADF9C77CD02}" srcId="{0ACF7A6B-3D8B-4E21-AA31-03C4AE9F8CB7}" destId="{51EB8048-BAA9-4ED7-A271-AFF7625E0F4A}" srcOrd="0" destOrd="0" parTransId="{32FAF0EF-D194-4F90-8E1A-C75B7C742E11}" sibTransId="{BE23CE9F-BDA0-4DCB-A85E-96E6B317D5BA}"/>
    <dgm:cxn modelId="{31F3F484-F074-405F-8389-DDE4E73C18C9}" type="presOf" srcId="{0ACF7A6B-3D8B-4E21-AA31-03C4AE9F8CB7}" destId="{CAC7625F-8357-472D-BADB-3758C2FE97DD}" srcOrd="0" destOrd="0" presId="urn:microsoft.com/office/officeart/2005/8/layout/vList6"/>
    <dgm:cxn modelId="{51BED194-0616-4BF3-B5F6-A4C2B312BC69}" type="presOf" srcId="{5CA0B7C8-3712-4022-B72D-D64157DE8A11}" destId="{0ED48F94-B8E6-4737-8028-F3D5005809CB}" srcOrd="0" destOrd="0" presId="urn:microsoft.com/office/officeart/2005/8/layout/vList6"/>
    <dgm:cxn modelId="{4DE4D6A9-1F7B-4C1E-9096-CADB4E908D56}" type="presOf" srcId="{298FCAAD-6771-4C6F-8CBA-A190F20FDCC1}" destId="{8DC0057C-B24E-4DAB-A29A-7B4D5599C61F}" srcOrd="0" destOrd="2" presId="urn:microsoft.com/office/officeart/2005/8/layout/vList6"/>
    <dgm:cxn modelId="{CE195FB8-CCFC-4FF4-870F-6A05FE9D33ED}" srcId="{5B1C9E86-ADB4-4DFA-B06A-F4414493BF0B}" destId="{3C619B09-2283-41AE-916F-A7A7023C641F}" srcOrd="3" destOrd="0" parTransId="{1572321B-7E03-4B73-9799-47CA31EA13B4}" sibTransId="{DA429CDA-2C68-47FB-93DE-F8A995B952ED}"/>
    <dgm:cxn modelId="{98733FBF-BE7F-4AD1-A9CD-7C4BAF594E14}" srcId="{5B1C9E86-ADB4-4DFA-B06A-F4414493BF0B}" destId="{5CA0B7C8-3712-4022-B72D-D64157DE8A11}" srcOrd="0" destOrd="0" parTransId="{82E27E42-D3D9-4858-929C-C4A9FF0E122C}" sibTransId="{7555DF7C-EAC3-428F-A5E4-111C679049B6}"/>
    <dgm:cxn modelId="{97A07BC3-29DE-46CF-AA29-7D98ECC0F2A7}" srcId="{CE5A0EB5-D7CA-469C-A71E-685F3C0A5A5C}" destId="{CCB13A5C-8EC6-474C-AD65-0701C8007494}" srcOrd="0" destOrd="0" parTransId="{0C99E8C9-5406-4628-9169-CB813BDE1EF7}" sibTransId="{E57F85E0-DD12-4566-912E-29BE49F6261F}"/>
    <dgm:cxn modelId="{B52B1FD1-990F-4281-8BFB-252F930784DB}" type="presOf" srcId="{51EB8048-BAA9-4ED7-A271-AFF7625E0F4A}" destId="{1B20B287-FC5D-4FF9-B9BF-1118796A987E}" srcOrd="0" destOrd="0" presId="urn:microsoft.com/office/officeart/2005/8/layout/vList6"/>
    <dgm:cxn modelId="{D22D7CD4-DA4D-468C-9DA2-498D1C851AF2}" type="presOf" srcId="{8C964D74-B025-4D41-A6F3-B6D3D08CCCB3}" destId="{8DC0057C-B24E-4DAB-A29A-7B4D5599C61F}" srcOrd="0" destOrd="1" presId="urn:microsoft.com/office/officeart/2005/8/layout/vList6"/>
    <dgm:cxn modelId="{EBC9CBDC-CACE-498C-BEC4-C865C769D099}" srcId="{5D4065F5-7BCB-458D-A819-56343A2D0C1C}" destId="{A1DD968E-1E67-4635-803D-B30030F94DA3}" srcOrd="0" destOrd="0" parTransId="{2285911B-6422-403A-BC71-E316710A4606}" sibTransId="{A9461244-28E7-4631-864C-0AFFD82C68BA}"/>
    <dgm:cxn modelId="{7C4635DD-C361-4A5C-BCCB-076543E3E778}" srcId="{3C619B09-2283-41AE-916F-A7A7023C641F}" destId="{8C964D74-B025-4D41-A6F3-B6D3D08CCCB3}" srcOrd="1" destOrd="0" parTransId="{AB8B8B94-CE66-443A-BE92-ED4355EE6BED}" sibTransId="{CFFEBE1E-3F59-4628-B801-AC9213464D47}"/>
    <dgm:cxn modelId="{EE7688DD-A2BC-4142-BDD5-8BF7CD020454}" srcId="{3C619B09-2283-41AE-916F-A7A7023C641F}" destId="{622084E9-CE64-41CD-959C-7895EA36887C}" srcOrd="0" destOrd="0" parTransId="{D2D9A015-B8C3-4126-A651-7C965D11B434}" sibTransId="{727119EB-9A0F-4972-B06A-9B5864303003}"/>
    <dgm:cxn modelId="{0D06B1DD-D2BB-4A72-B0F4-0CAEFFE81234}" type="presOf" srcId="{622084E9-CE64-41CD-959C-7895EA36887C}" destId="{8DC0057C-B24E-4DAB-A29A-7B4D5599C61F}" srcOrd="0" destOrd="0" presId="urn:microsoft.com/office/officeart/2005/8/layout/vList6"/>
    <dgm:cxn modelId="{4BF832DF-2287-43FA-A39F-4E053A9DB583}" srcId="{5B1C9E86-ADB4-4DFA-B06A-F4414493BF0B}" destId="{5D4065F5-7BCB-458D-A819-56343A2D0C1C}" srcOrd="2" destOrd="0" parTransId="{EC765113-138A-4B22-BF1D-6D0AA8D83390}" sibTransId="{A6E17FF6-57A6-4FAA-843D-7AD42B5A1E3C}"/>
    <dgm:cxn modelId="{4E29D9E6-1207-4A2D-B15C-39A2591F3C4E}" type="presOf" srcId="{27036D93-9630-48A9-A896-D9D57E218C82}" destId="{1B20B287-FC5D-4FF9-B9BF-1118796A987E}" srcOrd="0" destOrd="2" presId="urn:microsoft.com/office/officeart/2005/8/layout/vList6"/>
    <dgm:cxn modelId="{699196F2-232E-407C-AEA7-A8ABBDDC15AA}" srcId="{0ACF7A6B-3D8B-4E21-AA31-03C4AE9F8CB7}" destId="{8C65E66C-CF14-4BE1-AFC8-5660BA110AC6}" srcOrd="1" destOrd="0" parTransId="{3A116260-96A3-4ED9-9758-88BE6B46EBA6}" sibTransId="{6C3FE296-8D96-4AAC-BA90-A4A9F545A537}"/>
    <dgm:cxn modelId="{F65A0EF3-A77F-425E-A3EA-F5625B5E9C78}" srcId="{5CA0B7C8-3712-4022-B72D-D64157DE8A11}" destId="{384F1BA9-F0FF-4979-829D-D1402FE7D4DF}" srcOrd="0" destOrd="0" parTransId="{03D68428-DEF4-453E-8CC6-6EC1B4046021}" sibTransId="{A6EDF0F9-1E9D-48C8-92D0-6BBE25EEB34B}"/>
    <dgm:cxn modelId="{CC7D4CFB-6675-4BEA-96D3-219865951EE6}" type="presOf" srcId="{E493C6F8-74D0-46A6-B517-2877852798B5}" destId="{F41950A4-3157-45BA-AD4D-3312E680F2A8}" srcOrd="0" destOrd="0" presId="urn:microsoft.com/office/officeart/2005/8/layout/vList6"/>
    <dgm:cxn modelId="{9589564B-76F2-45C8-9CA4-E962ACA41578}" type="presParOf" srcId="{A0B7A840-D052-463B-B5A0-4B3BB750D989}" destId="{24D2D090-86DD-4755-AE88-3C717298E10E}" srcOrd="0" destOrd="0" presId="urn:microsoft.com/office/officeart/2005/8/layout/vList6"/>
    <dgm:cxn modelId="{2E74452B-6CA7-4530-A40D-C1CEAC795638}" type="presParOf" srcId="{24D2D090-86DD-4755-AE88-3C717298E10E}" destId="{0ED48F94-B8E6-4737-8028-F3D5005809CB}" srcOrd="0" destOrd="0" presId="urn:microsoft.com/office/officeart/2005/8/layout/vList6"/>
    <dgm:cxn modelId="{3E51EF32-2D42-4159-A4BE-2814A9148535}" type="presParOf" srcId="{24D2D090-86DD-4755-AE88-3C717298E10E}" destId="{7ED2A31F-E64A-41D8-ADAB-1D9814C9B7E7}" srcOrd="1" destOrd="0" presId="urn:microsoft.com/office/officeart/2005/8/layout/vList6"/>
    <dgm:cxn modelId="{813B8694-A138-4743-BEF0-D5AB816CCFF8}" type="presParOf" srcId="{A0B7A840-D052-463B-B5A0-4B3BB750D989}" destId="{6CC1FBA6-CCDC-4622-8C2A-7C75C9646BDF}" srcOrd="1" destOrd="0" presId="urn:microsoft.com/office/officeart/2005/8/layout/vList6"/>
    <dgm:cxn modelId="{2C72106B-E7D9-4119-8B72-9D6CE20B0C3C}" type="presParOf" srcId="{A0B7A840-D052-463B-B5A0-4B3BB750D989}" destId="{72B82781-8860-4A20-8B8C-8A38D56273C8}" srcOrd="2" destOrd="0" presId="urn:microsoft.com/office/officeart/2005/8/layout/vList6"/>
    <dgm:cxn modelId="{5B779BAD-36A4-4C39-8ECE-6CDE094FF56C}" type="presParOf" srcId="{72B82781-8860-4A20-8B8C-8A38D56273C8}" destId="{8E7F7EBC-CAFB-4724-93F0-64F14EF0E8B1}" srcOrd="0" destOrd="0" presId="urn:microsoft.com/office/officeart/2005/8/layout/vList6"/>
    <dgm:cxn modelId="{68D15DE9-CD52-4715-AD0C-F7D9FFD0B309}" type="presParOf" srcId="{72B82781-8860-4A20-8B8C-8A38D56273C8}" destId="{F41950A4-3157-45BA-AD4D-3312E680F2A8}" srcOrd="1" destOrd="0" presId="urn:microsoft.com/office/officeart/2005/8/layout/vList6"/>
    <dgm:cxn modelId="{04C1C0FF-E9A2-4394-9CAF-18CEC5F02738}" type="presParOf" srcId="{A0B7A840-D052-463B-B5A0-4B3BB750D989}" destId="{7EB244F1-E9F9-4F55-AEA2-C3EAEADACBC6}" srcOrd="3" destOrd="0" presId="urn:microsoft.com/office/officeart/2005/8/layout/vList6"/>
    <dgm:cxn modelId="{2CAA110A-D33C-4B25-B883-B6B28D47F402}" type="presParOf" srcId="{A0B7A840-D052-463B-B5A0-4B3BB750D989}" destId="{53A52D89-FB82-4233-9B71-EFB0D8FE19E9}" srcOrd="4" destOrd="0" presId="urn:microsoft.com/office/officeart/2005/8/layout/vList6"/>
    <dgm:cxn modelId="{526530E8-1241-47F8-B66D-F43AD9B43BF3}" type="presParOf" srcId="{53A52D89-FB82-4233-9B71-EFB0D8FE19E9}" destId="{D930F01B-64AC-4AB6-B98C-9D806FA68D99}" srcOrd="0" destOrd="0" presId="urn:microsoft.com/office/officeart/2005/8/layout/vList6"/>
    <dgm:cxn modelId="{30FDA5DC-4840-4DA9-8C85-7191692A8F0D}" type="presParOf" srcId="{53A52D89-FB82-4233-9B71-EFB0D8FE19E9}" destId="{96D3E919-8336-4CAB-9B40-0AA9462FAC95}" srcOrd="1" destOrd="0" presId="urn:microsoft.com/office/officeart/2005/8/layout/vList6"/>
    <dgm:cxn modelId="{D58D919B-224B-4B91-AFC8-7D84A6623578}" type="presParOf" srcId="{A0B7A840-D052-463B-B5A0-4B3BB750D989}" destId="{82355809-8081-4A4B-B2B5-C0154A84C260}" srcOrd="5" destOrd="0" presId="urn:microsoft.com/office/officeart/2005/8/layout/vList6"/>
    <dgm:cxn modelId="{0F9450BF-FE0F-44D9-9B9A-AB75ED48CD2F}" type="presParOf" srcId="{A0B7A840-D052-463B-B5A0-4B3BB750D989}" destId="{9F9F0593-CAC4-47FF-A6D5-ECA18B36A67B}" srcOrd="6" destOrd="0" presId="urn:microsoft.com/office/officeart/2005/8/layout/vList6"/>
    <dgm:cxn modelId="{8B2DE1CE-643F-403E-952B-C0E98B42344B}" type="presParOf" srcId="{9F9F0593-CAC4-47FF-A6D5-ECA18B36A67B}" destId="{B4626E7D-6771-46D8-AD48-B0D0B705B122}" srcOrd="0" destOrd="0" presId="urn:microsoft.com/office/officeart/2005/8/layout/vList6"/>
    <dgm:cxn modelId="{E7800280-46EB-428F-BC70-2F0CDBA4AE04}" type="presParOf" srcId="{9F9F0593-CAC4-47FF-A6D5-ECA18B36A67B}" destId="{8DC0057C-B24E-4DAB-A29A-7B4D5599C61F}" srcOrd="1" destOrd="0" presId="urn:microsoft.com/office/officeart/2005/8/layout/vList6"/>
    <dgm:cxn modelId="{CA8D3115-704C-4980-9A19-759B2A418092}" type="presParOf" srcId="{A0B7A840-D052-463B-B5A0-4B3BB750D989}" destId="{BA0B3018-75D9-4640-89FB-244475486111}" srcOrd="7" destOrd="0" presId="urn:microsoft.com/office/officeart/2005/8/layout/vList6"/>
    <dgm:cxn modelId="{476B6348-875B-463F-8A35-C148088D7480}" type="presParOf" srcId="{A0B7A840-D052-463B-B5A0-4B3BB750D989}" destId="{BB00F619-7B26-4B42-B1BA-FAEB070DD7D7}" srcOrd="8" destOrd="0" presId="urn:microsoft.com/office/officeart/2005/8/layout/vList6"/>
    <dgm:cxn modelId="{DCD62F5F-47BA-473A-A174-C4BA276FE439}" type="presParOf" srcId="{BB00F619-7B26-4B42-B1BA-FAEB070DD7D7}" destId="{CAC7625F-8357-472D-BADB-3758C2FE97DD}" srcOrd="0" destOrd="0" presId="urn:microsoft.com/office/officeart/2005/8/layout/vList6"/>
    <dgm:cxn modelId="{0DA48F2F-B9D7-43DB-B74F-9828AE50921E}" type="presParOf" srcId="{BB00F619-7B26-4B42-B1BA-FAEB070DD7D7}" destId="{1B20B287-FC5D-4FF9-B9BF-1118796A987E}" srcOrd="1" destOrd="0" presId="urn:microsoft.com/office/officeart/2005/8/layout/vList6"/>
    <dgm:cxn modelId="{423CB9A6-6126-4D65-BAA4-A931ADB1BCD1}" type="presParOf" srcId="{A0B7A840-D052-463B-B5A0-4B3BB750D989}" destId="{D8E24E90-0D98-4309-BFC9-7E4A0C9BD35D}" srcOrd="9" destOrd="0" presId="urn:microsoft.com/office/officeart/2005/8/layout/vList6"/>
    <dgm:cxn modelId="{CDB80CAB-D999-4190-8CD1-18501D1784AC}" type="presParOf" srcId="{A0B7A840-D052-463B-B5A0-4B3BB750D989}" destId="{488EA779-B26C-4C04-A330-974FE52E2979}" srcOrd="10" destOrd="0" presId="urn:microsoft.com/office/officeart/2005/8/layout/vList6"/>
    <dgm:cxn modelId="{17FBA923-DB8B-4830-BDD8-785B367E19EA}" type="presParOf" srcId="{488EA779-B26C-4C04-A330-974FE52E2979}" destId="{64358B1A-CFB0-4136-A2A4-D73B2AE36591}" srcOrd="0" destOrd="0" presId="urn:microsoft.com/office/officeart/2005/8/layout/vList6"/>
    <dgm:cxn modelId="{68C924E4-237A-4F11-8F7E-9DF6A223EA39}" type="presParOf" srcId="{488EA779-B26C-4C04-A330-974FE52E2979}" destId="{52C6DE09-CC53-450D-94FB-6B1F98AFD7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2A31F-E64A-41D8-ADAB-1D9814C9B7E7}">
      <dsp:nvSpPr>
        <dsp:cNvPr id="0" name=""/>
        <dsp:cNvSpPr/>
      </dsp:nvSpPr>
      <dsp:spPr>
        <a:xfrm>
          <a:off x="2659931" y="477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Follow what interests you, what makes you curious to know more</a:t>
          </a:r>
          <a:endParaRPr lang="en-GB" sz="1000" kern="1200" dirty="0"/>
        </a:p>
      </dsp:txBody>
      <dsp:txXfrm>
        <a:off x="2659931" y="75717"/>
        <a:ext cx="3764179" cy="451437"/>
      </dsp:txXfrm>
    </dsp:sp>
    <dsp:sp modelId="{0ED48F94-B8E6-4737-8028-F3D5005809CB}">
      <dsp:nvSpPr>
        <dsp:cNvPr id="0" name=""/>
        <dsp:cNvSpPr/>
      </dsp:nvSpPr>
      <dsp:spPr>
        <a:xfrm>
          <a:off x="0" y="477"/>
          <a:ext cx="2659932" cy="601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Passion</a:t>
          </a:r>
          <a:endParaRPr lang="en-GB" sz="1000" kern="1200" dirty="0"/>
        </a:p>
      </dsp:txBody>
      <dsp:txXfrm>
        <a:off x="29383" y="29860"/>
        <a:ext cx="2601166" cy="543151"/>
      </dsp:txXfrm>
    </dsp:sp>
    <dsp:sp modelId="{F41950A4-3157-45BA-AD4D-3312E680F2A8}">
      <dsp:nvSpPr>
        <dsp:cNvPr id="0" name=""/>
        <dsp:cNvSpPr/>
      </dsp:nvSpPr>
      <dsp:spPr>
        <a:xfrm>
          <a:off x="2659931" y="662586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 Its never too early to research your career – talk to people, internet searches on different jobs, companies, locations</a:t>
          </a:r>
          <a:endParaRPr lang="en-GB" sz="1000" kern="1200" dirty="0"/>
        </a:p>
      </dsp:txBody>
      <dsp:txXfrm>
        <a:off x="2659931" y="737826"/>
        <a:ext cx="3764179" cy="451437"/>
      </dsp:txXfrm>
    </dsp:sp>
    <dsp:sp modelId="{8E7F7EBC-CAFB-4724-93F0-64F14EF0E8B1}">
      <dsp:nvSpPr>
        <dsp:cNvPr id="0" name=""/>
        <dsp:cNvSpPr/>
      </dsp:nvSpPr>
      <dsp:spPr>
        <a:xfrm>
          <a:off x="0" y="662586"/>
          <a:ext cx="2659932" cy="601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Research</a:t>
          </a:r>
          <a:endParaRPr lang="en-GB" sz="1000" kern="1200" dirty="0"/>
        </a:p>
      </dsp:txBody>
      <dsp:txXfrm>
        <a:off x="29383" y="691969"/>
        <a:ext cx="2601166" cy="543151"/>
      </dsp:txXfrm>
    </dsp:sp>
    <dsp:sp modelId="{96D3E919-8336-4CAB-9B40-0AA9462FAC95}">
      <dsp:nvSpPr>
        <dsp:cNvPr id="0" name=""/>
        <dsp:cNvSpPr/>
      </dsp:nvSpPr>
      <dsp:spPr>
        <a:xfrm>
          <a:off x="2659931" y="1324695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Try to get diverse work experiences – technical and soft skills (e.g. working in a team, on a project, time management)</a:t>
          </a:r>
          <a:endParaRPr lang="en-GB" sz="1000" kern="1200" dirty="0"/>
        </a:p>
      </dsp:txBody>
      <dsp:txXfrm>
        <a:off x="2659931" y="1399935"/>
        <a:ext cx="3764179" cy="451437"/>
      </dsp:txXfrm>
    </dsp:sp>
    <dsp:sp modelId="{D930F01B-64AC-4AB6-B98C-9D806FA68D99}">
      <dsp:nvSpPr>
        <dsp:cNvPr id="0" name=""/>
        <dsp:cNvSpPr/>
      </dsp:nvSpPr>
      <dsp:spPr>
        <a:xfrm>
          <a:off x="0" y="1324695"/>
          <a:ext cx="2659932" cy="6019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Work Experience</a:t>
          </a:r>
          <a:endParaRPr lang="en-GB" sz="1000" kern="1200" dirty="0"/>
        </a:p>
      </dsp:txBody>
      <dsp:txXfrm>
        <a:off x="29383" y="1354078"/>
        <a:ext cx="2601166" cy="543151"/>
      </dsp:txXfrm>
    </dsp:sp>
    <dsp:sp modelId="{8DC0057C-B24E-4DAB-A29A-7B4D5599C61F}">
      <dsp:nvSpPr>
        <dsp:cNvPr id="0" name=""/>
        <dsp:cNvSpPr/>
      </dsp:nvSpPr>
      <dsp:spPr>
        <a:xfrm>
          <a:off x="2659931" y="1986803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Breadth of knowledge, skills and competencies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Your scientific development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Your personal development (people, networks, relationships)</a:t>
          </a:r>
          <a:endParaRPr lang="en-GB" sz="1000" kern="1200" dirty="0"/>
        </a:p>
      </dsp:txBody>
      <dsp:txXfrm>
        <a:off x="2659931" y="2062043"/>
        <a:ext cx="3764179" cy="451437"/>
      </dsp:txXfrm>
    </dsp:sp>
    <dsp:sp modelId="{B4626E7D-6771-46D8-AD48-B0D0B705B122}">
      <dsp:nvSpPr>
        <dsp:cNvPr id="0" name=""/>
        <dsp:cNvSpPr/>
      </dsp:nvSpPr>
      <dsp:spPr>
        <a:xfrm>
          <a:off x="0" y="1986803"/>
          <a:ext cx="2659932" cy="601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Invest in You</a:t>
          </a:r>
          <a:endParaRPr lang="en-GB" sz="1000" kern="1200" dirty="0"/>
        </a:p>
      </dsp:txBody>
      <dsp:txXfrm>
        <a:off x="29383" y="2016186"/>
        <a:ext cx="2601166" cy="543151"/>
      </dsp:txXfrm>
    </dsp:sp>
    <dsp:sp modelId="{1B20B287-FC5D-4FF9-B9BF-1118796A987E}">
      <dsp:nvSpPr>
        <dsp:cNvPr id="0" name=""/>
        <dsp:cNvSpPr/>
      </dsp:nvSpPr>
      <dsp:spPr>
        <a:xfrm>
          <a:off x="2659931" y="2648912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Look for other career options (Plan B!)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Role and job types, locations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Consider different countries</a:t>
          </a:r>
          <a:endParaRPr lang="en-GB" sz="1000" kern="1200" dirty="0"/>
        </a:p>
      </dsp:txBody>
      <dsp:txXfrm>
        <a:off x="2659931" y="2724152"/>
        <a:ext cx="3764179" cy="451437"/>
      </dsp:txXfrm>
    </dsp:sp>
    <dsp:sp modelId="{CAC7625F-8357-472D-BADB-3758C2FE97DD}">
      <dsp:nvSpPr>
        <dsp:cNvPr id="0" name=""/>
        <dsp:cNvSpPr/>
      </dsp:nvSpPr>
      <dsp:spPr>
        <a:xfrm>
          <a:off x="0" y="2648912"/>
          <a:ext cx="2659932" cy="6019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Be Open Minded</a:t>
          </a:r>
          <a:endParaRPr lang="en-GB" sz="1000" kern="1200" dirty="0"/>
        </a:p>
      </dsp:txBody>
      <dsp:txXfrm>
        <a:off x="29383" y="2678295"/>
        <a:ext cx="2601166" cy="543151"/>
      </dsp:txXfrm>
    </dsp:sp>
    <dsp:sp modelId="{52C6DE09-CC53-450D-94FB-6B1F98AFD794}">
      <dsp:nvSpPr>
        <dsp:cNvPr id="0" name=""/>
        <dsp:cNvSpPr/>
      </dsp:nvSpPr>
      <dsp:spPr>
        <a:xfrm>
          <a:off x="2659931" y="3311021"/>
          <a:ext cx="3989898" cy="601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/>
            <a:t>Love </a:t>
          </a:r>
          <a:r>
            <a:rPr lang="en-GB" sz="1000" b="0" i="0" kern="1200" dirty="0"/>
            <a:t>what you do! Your career is a journey, change is ok!</a:t>
          </a:r>
          <a:endParaRPr lang="en-GB" sz="1000" kern="1200" dirty="0"/>
        </a:p>
      </dsp:txBody>
      <dsp:txXfrm>
        <a:off x="2659931" y="3386261"/>
        <a:ext cx="3764179" cy="451437"/>
      </dsp:txXfrm>
    </dsp:sp>
    <dsp:sp modelId="{64358B1A-CFB0-4136-A2A4-D73B2AE36591}">
      <dsp:nvSpPr>
        <dsp:cNvPr id="0" name=""/>
        <dsp:cNvSpPr/>
      </dsp:nvSpPr>
      <dsp:spPr>
        <a:xfrm>
          <a:off x="0" y="3311021"/>
          <a:ext cx="2659932" cy="601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Joy!</a:t>
          </a:r>
          <a:endParaRPr lang="en-GB" sz="1000" kern="1200" dirty="0"/>
        </a:p>
      </dsp:txBody>
      <dsp:txXfrm>
        <a:off x="29383" y="3340404"/>
        <a:ext cx="2601166" cy="54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9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4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9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1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5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6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6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7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7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88252dc4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88252dc4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E6E6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30A79-1906-8043-91BF-C9915D79D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903" y="-7759"/>
            <a:ext cx="5520098" cy="5308694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462527" y="443398"/>
            <a:ext cx="220500" cy="342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682865" y="443398"/>
            <a:ext cx="220500" cy="342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9;p7">
            <a:extLst>
              <a:ext uri="{FF2B5EF4-FFF2-40B4-BE49-F238E27FC236}">
                <a16:creationId xmlns:a16="http://schemas.microsoft.com/office/drawing/2014/main" id="{F15BD0B9-8EB7-F34A-8290-74923DDD9122}"/>
              </a:ext>
            </a:extLst>
          </p:cNvPr>
          <p:cNvSpPr/>
          <p:nvPr userDrawn="1"/>
        </p:nvSpPr>
        <p:spPr>
          <a:xfrm>
            <a:off x="0" y="4662112"/>
            <a:ext cx="9144000" cy="48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51;p7">
            <a:extLst>
              <a:ext uri="{FF2B5EF4-FFF2-40B4-BE49-F238E27FC236}">
                <a16:creationId xmlns:a16="http://schemas.microsoft.com/office/drawing/2014/main" id="{F9A3A292-1133-E942-83A2-9F3E21505402}"/>
              </a:ext>
            </a:extLst>
          </p:cNvPr>
          <p:cNvSpPr txBox="1">
            <a:spLocks/>
          </p:cNvSpPr>
          <p:nvPr userDrawn="1"/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1" name="Google Shape;52;p7">
            <a:extLst>
              <a:ext uri="{FF2B5EF4-FFF2-40B4-BE49-F238E27FC236}">
                <a16:creationId xmlns:a16="http://schemas.microsoft.com/office/drawing/2014/main" id="{4AE618F5-C359-4345-A773-B5E3E3F8AF48}"/>
              </a:ext>
            </a:extLst>
          </p:cNvPr>
          <p:cNvSpPr txBox="1"/>
          <p:nvPr userDrawn="1"/>
        </p:nvSpPr>
        <p:spPr>
          <a:xfrm>
            <a:off x="7250906" y="4759754"/>
            <a:ext cx="1312039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A1AAB1"/>
                </a:solidFill>
              </a:rPr>
              <a:t>Public/Approved for Disclosure</a:t>
            </a:r>
            <a:endParaRPr sz="600" b="1" dirty="0">
              <a:solidFill>
                <a:srgbClr val="A1AAB1"/>
              </a:solidFill>
            </a:endParaRP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AA2F566A-E33C-9A43-BD5A-48013EAD7EA8}"/>
              </a:ext>
            </a:extLst>
          </p:cNvPr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AF15E38-3F10-D24A-8AE6-35E2A073BC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662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9" name="Google Shape;49;p7"/>
          <p:cNvSpPr/>
          <p:nvPr/>
        </p:nvSpPr>
        <p:spPr>
          <a:xfrm>
            <a:off x="0" y="4662112"/>
            <a:ext cx="9144000" cy="48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5A816-9DAA-9641-B210-041A3C9DFEB0}"/>
              </a:ext>
            </a:extLst>
          </p:cNvPr>
          <p:cNvGrpSpPr/>
          <p:nvPr userDrawn="1"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B3182B55-39AA-E84D-8F4A-07281C9A5EAC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B2982864-AD84-0545-A49F-C33654D11905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9A928EF-6091-1440-A392-1BE6DB46B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2115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0317-9E79-E744-8608-E2ADF979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9928"/>
            <a:ext cx="9144000" cy="523572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AD28899-06F0-5640-B0AA-95C2E19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4006" y="4761882"/>
            <a:ext cx="2057400" cy="273844"/>
          </a:xfrm>
        </p:spPr>
        <p:txBody>
          <a:bodyPr/>
          <a:lstStyle>
            <a:lvl1pPr>
              <a:defRPr sz="675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F6FEFC-CCC7-A94C-AAC3-BECAE4BF5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EB43EE-CCCF-C547-B122-91A8DCDC76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9486" y="951406"/>
            <a:ext cx="8611921" cy="3577052"/>
          </a:xfrm>
        </p:spPr>
        <p:txBody>
          <a:bodyPr/>
          <a:lstStyle>
            <a:lvl1pPr>
              <a:lnSpc>
                <a:spcPct val="100000"/>
              </a:lnSpc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1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1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788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7912F7-D185-7742-88A1-1B832D4B44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478" y="320916"/>
            <a:ext cx="8611918" cy="455464"/>
          </a:xfrm>
        </p:spPr>
        <p:txBody>
          <a:bodyPr anchor="t">
            <a:noAutofit/>
          </a:bodyPr>
          <a:lstStyle>
            <a:lvl1pPr algn="l">
              <a:defRPr sz="3000" b="1" i="0">
                <a:solidFill>
                  <a:srgbClr val="1E19B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8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2304150"/>
            <a:ext cx="3940916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 b="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91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5A816-9DAA-9641-B210-041A3C9DFEB0}"/>
              </a:ext>
            </a:extLst>
          </p:cNvPr>
          <p:cNvGrpSpPr/>
          <p:nvPr userDrawn="1"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B3182B55-39AA-E84D-8F4A-07281C9A5EAC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B2982864-AD84-0545-A49F-C33654D11905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52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51434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394615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5A816-9DAA-9641-B210-041A3C9DFEB0}"/>
              </a:ext>
            </a:extLst>
          </p:cNvPr>
          <p:cNvGrpSpPr/>
          <p:nvPr userDrawn="1"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B3182B55-39AA-E84D-8F4A-07281C9A5EAC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B2982864-AD84-0545-A49F-C33654D11905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2D0F975-50D3-B147-91F6-20975A781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1727645"/>
            <a:ext cx="3309938" cy="2623693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F265689-00A0-BC40-8340-77C9114447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Google Shape;52;p7">
            <a:extLst>
              <a:ext uri="{FF2B5EF4-FFF2-40B4-BE49-F238E27FC236}">
                <a16:creationId xmlns:a16="http://schemas.microsoft.com/office/drawing/2014/main" id="{063EC879-514F-4D04-B4EC-7F8428A1A778}"/>
              </a:ext>
            </a:extLst>
          </p:cNvPr>
          <p:cNvSpPr txBox="1"/>
          <p:nvPr userDrawn="1"/>
        </p:nvSpPr>
        <p:spPr>
          <a:xfrm>
            <a:off x="7250906" y="4759754"/>
            <a:ext cx="1312039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A1AAB1"/>
                </a:solidFill>
              </a:rPr>
              <a:t>Public/Approved for Disclosure</a:t>
            </a:r>
            <a:endParaRPr sz="600" b="1" dirty="0">
              <a:solidFill>
                <a:srgbClr val="A1AA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2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394615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5A816-9DAA-9641-B210-041A3C9DFEB0}"/>
              </a:ext>
            </a:extLst>
          </p:cNvPr>
          <p:cNvGrpSpPr/>
          <p:nvPr userDrawn="1"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B3182B55-39AA-E84D-8F4A-07281C9A5EAC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B2982864-AD84-0545-A49F-C33654D11905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2D0F975-50D3-B147-91F6-20975A781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1727645"/>
            <a:ext cx="6966874" cy="2623693"/>
          </a:xfrm>
        </p:spPr>
        <p:txBody>
          <a:bodyPr/>
          <a:lstStyle>
            <a:lvl1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8FBFE39-64D6-A043-868D-FBE3B8D66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83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2" name="Google Shape;16;p2">
            <a:extLst>
              <a:ext uri="{FF2B5EF4-FFF2-40B4-BE49-F238E27FC236}">
                <a16:creationId xmlns:a16="http://schemas.microsoft.com/office/drawing/2014/main" id="{DA30DE39-AC02-6D43-9B12-DC74D7228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394615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5A816-9DAA-9641-B210-041A3C9DFEB0}"/>
              </a:ext>
            </a:extLst>
          </p:cNvPr>
          <p:cNvGrpSpPr/>
          <p:nvPr userDrawn="1"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B3182B55-39AA-E84D-8F4A-07281C9A5EAC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B2982864-AD84-0545-A49F-C33654D11905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7" name="Google Shape;53;p7">
            <a:extLst>
              <a:ext uri="{FF2B5EF4-FFF2-40B4-BE49-F238E27FC236}">
                <a16:creationId xmlns:a16="http://schemas.microsoft.com/office/drawing/2014/main" id="{731793CA-906E-DC48-B42F-7C6A0512389C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2D0F975-50D3-B147-91F6-20975A781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903" y="1727646"/>
            <a:ext cx="2464322" cy="633590"/>
          </a:xfrm>
        </p:spPr>
        <p:txBody>
          <a:bodyPr/>
          <a:lstStyle>
            <a:lvl1pPr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B4CF1F-2411-7841-84F3-AED8781EC0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903" y="2375828"/>
            <a:ext cx="2464322" cy="1443818"/>
          </a:xfrm>
        </p:spPr>
        <p:txBody>
          <a:bodyPr/>
          <a:lstStyle>
            <a:lvl1pPr algn="l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ED3A542-DBBA-234E-B2D4-22600393D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2676" y="1727646"/>
            <a:ext cx="2464322" cy="633590"/>
          </a:xfrm>
        </p:spPr>
        <p:txBody>
          <a:bodyPr/>
          <a:lstStyle>
            <a:lvl1pPr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0259B09-53EA-0946-8739-72825EF4A8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2676" y="2375828"/>
            <a:ext cx="2464322" cy="1443818"/>
          </a:xfrm>
        </p:spPr>
        <p:txBody>
          <a:bodyPr/>
          <a:lstStyle>
            <a:lvl1pPr algn="l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077B68-B081-CB40-AC8F-3C2534FF40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450" y="1727646"/>
            <a:ext cx="2464322" cy="633590"/>
          </a:xfrm>
        </p:spPr>
        <p:txBody>
          <a:bodyPr/>
          <a:lstStyle>
            <a:lvl1pPr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C337370-451B-DB4B-9D87-221503D198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450" y="2375828"/>
            <a:ext cx="2464322" cy="1443818"/>
          </a:xfrm>
        </p:spPr>
        <p:txBody>
          <a:bodyPr/>
          <a:lstStyle>
            <a:lvl1pPr algn="l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8EC7451-04BE-2E45-AC82-B7D669116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Google Shape;52;p7">
            <a:extLst>
              <a:ext uri="{FF2B5EF4-FFF2-40B4-BE49-F238E27FC236}">
                <a16:creationId xmlns:a16="http://schemas.microsoft.com/office/drawing/2014/main" id="{5411E7EF-7B94-475E-BC85-FFB827194678}"/>
              </a:ext>
            </a:extLst>
          </p:cNvPr>
          <p:cNvSpPr txBox="1"/>
          <p:nvPr userDrawn="1"/>
        </p:nvSpPr>
        <p:spPr>
          <a:xfrm>
            <a:off x="7250906" y="4759754"/>
            <a:ext cx="1312039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A1AAB1"/>
                </a:solidFill>
              </a:rPr>
              <a:t>Public/Approved for Disclosure</a:t>
            </a:r>
            <a:endParaRPr sz="600" b="1" dirty="0">
              <a:solidFill>
                <a:srgbClr val="A1AA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09424-932E-1847-BFB4-69CE5DD7C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462527" y="443398"/>
            <a:ext cx="220500" cy="342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682865" y="443398"/>
            <a:ext cx="220500" cy="342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Google Shape;53;p7">
            <a:extLst>
              <a:ext uri="{FF2B5EF4-FFF2-40B4-BE49-F238E27FC236}">
                <a16:creationId xmlns:a16="http://schemas.microsoft.com/office/drawing/2014/main" id="{A2C4F7D6-F30A-0340-9AC6-90B3674E3C65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76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 userDrawn="1">
  <p:cSld name="Section header_alt1">
    <p:bg>
      <p:bgPr>
        <a:solidFill>
          <a:schemeClr val="bg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394811B1-791C-C74B-AA04-2B0768942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02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7;p2">
            <a:extLst>
              <a:ext uri="{FF2B5EF4-FFF2-40B4-BE49-F238E27FC236}">
                <a16:creationId xmlns:a16="http://schemas.microsoft.com/office/drawing/2014/main" id="{2A3F42BF-254F-024D-9781-E8FBE3298B3A}"/>
              </a:ext>
            </a:extLst>
          </p:cNvPr>
          <p:cNvSpPr/>
          <p:nvPr userDrawn="1"/>
        </p:nvSpPr>
        <p:spPr>
          <a:xfrm>
            <a:off x="462527" y="443398"/>
            <a:ext cx="220500" cy="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8;p2">
            <a:extLst>
              <a:ext uri="{FF2B5EF4-FFF2-40B4-BE49-F238E27FC236}">
                <a16:creationId xmlns:a16="http://schemas.microsoft.com/office/drawing/2014/main" id="{BDB36581-A9FD-EA4E-B860-06D8596E2225}"/>
              </a:ext>
            </a:extLst>
          </p:cNvPr>
          <p:cNvSpPr/>
          <p:nvPr userDrawn="1"/>
        </p:nvSpPr>
        <p:spPr>
          <a:xfrm>
            <a:off x="682865" y="443398"/>
            <a:ext cx="220500" cy="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91BC3-0AAE-0542-BAC2-2D6689B16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575" y="1588325"/>
            <a:ext cx="7688263" cy="2414587"/>
          </a:xfr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3000">
                <a:solidFill>
                  <a:schemeClr val="bg1"/>
                </a:solidFill>
                <a:latin typeface="+mn-lt"/>
              </a:defRPr>
            </a:lvl2pPr>
            <a:lvl3pPr>
              <a:buNone/>
              <a:defRPr>
                <a:solidFill>
                  <a:schemeClr val="bg1"/>
                </a:solidFill>
                <a:latin typeface="+mn-lt"/>
              </a:defRPr>
            </a:lvl3pPr>
            <a:lvl4pPr>
              <a:buNone/>
              <a:defRPr>
                <a:solidFill>
                  <a:schemeClr val="bg1"/>
                </a:solidFill>
                <a:latin typeface="+mn-lt"/>
              </a:defRPr>
            </a:lvl4pPr>
            <a:lvl5pPr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Google Shape;591;p39">
            <a:extLst>
              <a:ext uri="{FF2B5EF4-FFF2-40B4-BE49-F238E27FC236}">
                <a16:creationId xmlns:a16="http://schemas.microsoft.com/office/drawing/2014/main" id="{9B440C4D-B58B-564D-B6D4-C0616144B0DE}"/>
              </a:ext>
            </a:extLst>
          </p:cNvPr>
          <p:cNvSpPr txBox="1">
            <a:spLocks/>
          </p:cNvSpPr>
          <p:nvPr userDrawn="1"/>
        </p:nvSpPr>
        <p:spPr>
          <a:xfrm>
            <a:off x="8240942" y="47315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Google Shape;311;p30">
            <a:extLst>
              <a:ext uri="{FF2B5EF4-FFF2-40B4-BE49-F238E27FC236}">
                <a16:creationId xmlns:a16="http://schemas.microsoft.com/office/drawing/2014/main" id="{454B39BF-B0AE-F843-8B21-6170BF23CD39}"/>
              </a:ext>
            </a:extLst>
          </p:cNvPr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>
          <a:xfrm>
            <a:off x="457200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7FA88-B243-C741-8D1A-E204A2FF4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560" y="4772436"/>
            <a:ext cx="2115540" cy="307975"/>
          </a:xfrm>
        </p:spPr>
        <p:txBody>
          <a:bodyPr/>
          <a:lstStyle>
            <a:lvl1pPr>
              <a:buNone/>
              <a:defRPr sz="6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600">
                <a:latin typeface="+mn-lt"/>
              </a:defRPr>
            </a:lvl2pPr>
            <a:lvl3pPr>
              <a:buNone/>
              <a:defRPr sz="600">
                <a:latin typeface="+mn-lt"/>
              </a:defRPr>
            </a:lvl3pPr>
            <a:lvl4pPr>
              <a:buNone/>
              <a:defRPr sz="600">
                <a:latin typeface="+mn-lt"/>
              </a:defRPr>
            </a:lvl4pPr>
            <a:lvl5pPr>
              <a:buNone/>
              <a:defRPr sz="600">
                <a:latin typeface="+mn-lt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1831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21225" y="1656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16;p2">
            <a:extLst>
              <a:ext uri="{FF2B5EF4-FFF2-40B4-BE49-F238E27FC236}">
                <a16:creationId xmlns:a16="http://schemas.microsoft.com/office/drawing/2014/main" id="{4ADA9227-2FC6-A341-BEFF-AC666FA0A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577" y="5388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93CA79BD-C381-E040-963D-828DD6D478F0}"/>
              </a:ext>
            </a:extLst>
          </p:cNvPr>
          <p:cNvSpPr/>
          <p:nvPr userDrawn="1"/>
        </p:nvSpPr>
        <p:spPr>
          <a:xfrm>
            <a:off x="462527" y="443398"/>
            <a:ext cx="220500" cy="342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8;p2">
            <a:extLst>
              <a:ext uri="{FF2B5EF4-FFF2-40B4-BE49-F238E27FC236}">
                <a16:creationId xmlns:a16="http://schemas.microsoft.com/office/drawing/2014/main" id="{AF304112-9AE6-6E41-BD32-26E13B0C28F8}"/>
              </a:ext>
            </a:extLst>
          </p:cNvPr>
          <p:cNvSpPr/>
          <p:nvPr userDrawn="1"/>
        </p:nvSpPr>
        <p:spPr>
          <a:xfrm>
            <a:off x="682865" y="443398"/>
            <a:ext cx="220500" cy="342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51;p7">
            <a:extLst>
              <a:ext uri="{FF2B5EF4-FFF2-40B4-BE49-F238E27FC236}">
                <a16:creationId xmlns:a16="http://schemas.microsoft.com/office/drawing/2014/main" id="{B1BB9CF2-D9AB-8F45-9BBF-6348D3F7F393}"/>
              </a:ext>
            </a:extLst>
          </p:cNvPr>
          <p:cNvSpPr txBox="1">
            <a:spLocks noGrp="1"/>
          </p:cNvSpPr>
          <p:nvPr>
            <p:ph type="sldNum" idx="2"/>
          </p:nvPr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4" name="Google Shape;53;p7">
            <a:extLst>
              <a:ext uri="{FF2B5EF4-FFF2-40B4-BE49-F238E27FC236}">
                <a16:creationId xmlns:a16="http://schemas.microsoft.com/office/drawing/2014/main" id="{33E29E64-D60B-1C40-BCFB-F8B4CF0704A2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9" name="Google Shape;51;p7">
            <a:extLst>
              <a:ext uri="{FF2B5EF4-FFF2-40B4-BE49-F238E27FC236}">
                <a16:creationId xmlns:a16="http://schemas.microsoft.com/office/drawing/2014/main" id="{BFCE78A3-872F-2B4C-A118-447F65B70C2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6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72" r:id="rId3"/>
    <p:sldLayoutId id="2147483668" r:id="rId4"/>
    <p:sldLayoutId id="2147483669" r:id="rId5"/>
    <p:sldLayoutId id="2147483670" r:id="rId6"/>
    <p:sldLayoutId id="2147483673" r:id="rId7"/>
    <p:sldLayoutId id="2147483674" r:id="rId8"/>
    <p:sldLayoutId id="2147483676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Helvetica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izer.co.uk/care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Suzanne.Hergest@pfizer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youtube.com/pfizer" TargetMode="External"/><Relationship Id="rId18" Type="http://schemas.openxmlformats.org/officeDocument/2006/relationships/image" Target="../media/image35.png"/><Relationship Id="rId3" Type="http://schemas.openxmlformats.org/officeDocument/2006/relationships/hyperlink" Target="http://www.pfizer.com/" TargetMode="External"/><Relationship Id="rId7" Type="http://schemas.openxmlformats.org/officeDocument/2006/relationships/hyperlink" Target="https://www.linkedin.com/company/pfizer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pfizer_news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orld.pfizer.com/Pages/home.aspx" TargetMode="External"/><Relationship Id="rId15" Type="http://schemas.openxmlformats.org/officeDocument/2006/relationships/hyperlink" Target="http://www.instagram.com/pfizerinc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facebook.com/pfizer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breakthrough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oplematters.in/news/trends/michael-pages-salary-benchmark-report-is-out-are-you-paid-right-20606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icpedia.org/highway-signs/t/training.html" TargetMode="External"/><Relationship Id="rId5" Type="http://schemas.openxmlformats.org/officeDocument/2006/relationships/image" Target="../media/image14.jpg"/><Relationship Id="rId10" Type="http://schemas.openxmlformats.org/officeDocument/2006/relationships/hyperlink" Target="https://career-ready.blogs.latrobe.edu.au/2017/10/12/volunteering-what-does-it-mean/" TargetMode="External"/><Relationship Id="rId4" Type="http://schemas.openxmlformats.org/officeDocument/2006/relationships/hyperlink" Target="http://creative-commons-images.com/handwriting/e/employee-benefits.html" TargetMode="External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C062-4D81-7A4F-A6D9-1D5EFB93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9" y="421821"/>
            <a:ext cx="3373484" cy="3998686"/>
          </a:xfrm>
        </p:spPr>
        <p:txBody>
          <a:bodyPr/>
          <a:lstStyle/>
          <a:p>
            <a:r>
              <a:rPr lang="en-GB" sz="2800" dirty="0"/>
              <a:t>Pfizer Early Careers Opportunities</a:t>
            </a:r>
            <a:br>
              <a:rPr lang="en-GB" sz="2800" dirty="0"/>
            </a:br>
            <a:br>
              <a:rPr lang="en-GB" sz="2800" dirty="0"/>
            </a:br>
            <a:r>
              <a:rPr lang="en-US" sz="1800" dirty="0"/>
              <a:t>Michelle Latter</a:t>
            </a:r>
            <a:br>
              <a:rPr lang="en-US" dirty="0"/>
            </a:br>
            <a:r>
              <a:rPr lang="en-US" sz="1200" dirty="0"/>
              <a:t>Quality and Compliance Lead</a:t>
            </a:r>
            <a:br>
              <a:rPr lang="en-US" sz="1200" dirty="0"/>
            </a:br>
            <a:r>
              <a:rPr lang="en-US" sz="1200" dirty="0"/>
              <a:t>Drug Product Manufacturing</a:t>
            </a:r>
            <a:br>
              <a:rPr lang="en-US" sz="1200" dirty="0"/>
            </a:br>
            <a:r>
              <a:rPr lang="en-US" sz="1200" dirty="0"/>
              <a:t>Pharmaceutical Sciences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400" dirty="0"/>
            </a:br>
            <a:r>
              <a:rPr lang="en-US" sz="1050" dirty="0"/>
              <a:t>Nov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E7C43-DCC5-7D4C-9B8B-ECCFA612D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C9"/>
                </a:solidFill>
              </a:rPr>
              <a:t>Breakthroughs that change patients’ lives ®</a:t>
            </a:r>
          </a:p>
        </p:txBody>
      </p:sp>
    </p:spTree>
    <p:extLst>
      <p:ext uri="{BB962C8B-B14F-4D97-AF65-F5344CB8AC3E}">
        <p14:creationId xmlns:p14="http://schemas.microsoft.com/office/powerpoint/2010/main" val="225060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BAA13-8D44-444C-B88B-B3389C5B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A362D6-F499-4998-A929-EAA8CE987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54" y="50819"/>
            <a:ext cx="9049665" cy="455464"/>
          </a:xfrm>
        </p:spPr>
        <p:txBody>
          <a:bodyPr/>
          <a:lstStyle/>
          <a:p>
            <a:r>
              <a:rPr lang="en-GB" sz="2400" b="0" dirty="0">
                <a:latin typeface="+mn-lt"/>
              </a:rPr>
              <a:t>Example Career options in Pharmaceutical Sciences at Pfizer Sandwich</a:t>
            </a:r>
            <a:br>
              <a:rPr lang="en-GB" sz="2100" dirty="0"/>
            </a:br>
            <a:endParaRPr lang="en-GB" sz="21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4FB6EC-A91C-41B6-8A8A-EBE9A8811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63" y="1618209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Analytical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Sciences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9EA17E-67EE-4D57-86A1-0EACB78F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897" y="1600445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Process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Chemistry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9F9703-01F1-44D6-BC7C-506EA20F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897" y="850614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Oral Products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Development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3C9C9C-707E-4468-883D-8D270156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662" y="2378944"/>
            <a:ext cx="1581114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Regulatory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785C9D2-D32E-49EC-90A9-033AF8570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94" y="2368168"/>
            <a:ext cx="1600200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 dirty="0">
                <a:solidFill>
                  <a:srgbClr val="7030A0"/>
                </a:solidFill>
              </a:rPr>
              <a:t>Supply Chain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(manufacturing</a:t>
            </a:r>
            <a:r>
              <a:rPr lang="en-GB" sz="1800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96851-BDF1-4F65-998E-842D6B7C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897" y="2358472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Quality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E66464-2E7B-485E-ABE5-3FD2A69D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7" y="850614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Material Sciences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E918-78BA-4D55-91F6-C2A13643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7" y="3103682"/>
            <a:ext cx="1585913" cy="5568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7030A0"/>
                </a:solidFill>
              </a:rPr>
              <a:t>Business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Development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D7E2B19-D7DE-439D-A31D-81AA5F9B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636" y="2361520"/>
            <a:ext cx="1431628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dirty="0">
                <a:solidFill>
                  <a:srgbClr val="7030A0"/>
                </a:solidFill>
              </a:rPr>
              <a:t>Project Management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0199888A-15D0-45A6-AE7C-4A973481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897" y="3091857"/>
            <a:ext cx="1557338" cy="5686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Intellectual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880523-0661-4F67-8DB5-1780CF74E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7" y="1632654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Parenteral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Development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88CD884-2C57-4790-A2B2-0A09CD4A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852171"/>
            <a:ext cx="1428750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People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Leadership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62EC538-C60F-4767-BEFD-1137A168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17" y="3757954"/>
            <a:ext cx="1895522" cy="11961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 </a:t>
            </a:r>
            <a:r>
              <a:rPr lang="en-GB" sz="2700" b="1" dirty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Commercial</a:t>
            </a:r>
          </a:p>
          <a:p>
            <a:pPr algn="ctr"/>
            <a:r>
              <a:rPr lang="en-GB" sz="1800" b="1" dirty="0">
                <a:solidFill>
                  <a:srgbClr val="7030A0"/>
                </a:solidFill>
              </a:rPr>
              <a:t>Organisation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28AD4D5-AB98-4274-876D-349747F8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636" y="3103682"/>
            <a:ext cx="1431628" cy="5568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Modelling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E15985B-ACA6-45E0-8E78-2E9C2E14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646016"/>
            <a:ext cx="1428750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Drug Delivery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0E2804C-9C38-4FCB-8576-A143E846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933" y="3093266"/>
            <a:ext cx="1585913" cy="5672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Process Engineering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5CA8CCD7-0DAA-45DF-A879-43C7C78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661" y="862588"/>
            <a:ext cx="1585913" cy="671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1" dirty="0">
                <a:solidFill>
                  <a:srgbClr val="7030A0"/>
                </a:solidFill>
              </a:rPr>
              <a:t>Informatics</a:t>
            </a:r>
          </a:p>
        </p:txBody>
      </p:sp>
    </p:spTree>
    <p:extLst>
      <p:ext uri="{BB962C8B-B14F-4D97-AF65-F5344CB8AC3E}">
        <p14:creationId xmlns:p14="http://schemas.microsoft.com/office/powerpoint/2010/main" val="389767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C6FDB-52AB-4ED7-84DA-E56DC4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16" y="205070"/>
            <a:ext cx="7688700" cy="535200"/>
          </a:xfrm>
        </p:spPr>
        <p:txBody>
          <a:bodyPr/>
          <a:lstStyle/>
          <a:p>
            <a:r>
              <a:rPr lang="en-GB" dirty="0"/>
              <a:t>Further information/guidance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A9B001-B655-4BE5-B7BB-52435C32F3D5}"/>
              </a:ext>
            </a:extLst>
          </p:cNvPr>
          <p:cNvSpPr txBox="1">
            <a:spLocks/>
          </p:cNvSpPr>
          <p:nvPr/>
        </p:nvSpPr>
        <p:spPr>
          <a:xfrm>
            <a:off x="331073" y="977696"/>
            <a:ext cx="8437461" cy="37195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Helvetica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https://www.pfizer.co.uk/careers</a:t>
            </a:r>
            <a:endParaRPr lang="en-GB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sz="1800" dirty="0"/>
          </a:p>
          <a:p>
            <a:r>
              <a:rPr lang="en-GB" sz="1800" dirty="0"/>
              <a:t>Sue Hergest – Early Careers Recruitment Manager – 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Suzanne.Hergest@pfizer.com</a:t>
            </a:r>
            <a:endParaRPr lang="en-GB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Research! It’s a 2 way process…</a:t>
            </a:r>
          </a:p>
          <a:p>
            <a:endParaRPr lang="en-GB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Company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Company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In the news…….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Undergraduate Placement Year invaluable in furthering career experience and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1CD1F-B24D-4D06-894C-5851C5D27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075" y="159215"/>
            <a:ext cx="1168460" cy="1162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65B16-66E0-43A8-8C16-ACE79F204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327" y="1852526"/>
            <a:ext cx="5189489" cy="23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72714-2AF8-440F-AB92-07B72BC5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8" y="291243"/>
            <a:ext cx="6201431" cy="535200"/>
          </a:xfrm>
        </p:spPr>
        <p:txBody>
          <a:bodyPr/>
          <a:lstStyle/>
          <a:p>
            <a:r>
              <a:rPr lang="en-GB" sz="2400" dirty="0"/>
              <a:t>A career in the Pharma industry</a:t>
            </a:r>
            <a:br>
              <a:rPr lang="en-GB" sz="2400" dirty="0"/>
            </a:br>
            <a:r>
              <a:rPr lang="en-GB" sz="2400" dirty="0"/>
              <a:t> - Myths and Legends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1D737-3CAB-4747-85BB-B53DAED7E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2" r="17130" b="3"/>
          <a:stretch/>
        </p:blipFill>
        <p:spPr>
          <a:xfrm>
            <a:off x="5897948" y="1054544"/>
            <a:ext cx="3120327" cy="3120327"/>
          </a:xfrm>
          <a:custGeom>
            <a:avLst/>
            <a:gdLst>
              <a:gd name="connsiteX0" fmla="*/ 1331584 w 2663168"/>
              <a:gd name="connsiteY0" fmla="*/ 0 h 2663168"/>
              <a:gd name="connsiteX1" fmla="*/ 2663168 w 2663168"/>
              <a:gd name="connsiteY1" fmla="*/ 1331584 h 2663168"/>
              <a:gd name="connsiteX2" fmla="*/ 1331584 w 2663168"/>
              <a:gd name="connsiteY2" fmla="*/ 2663168 h 2663168"/>
              <a:gd name="connsiteX3" fmla="*/ 0 w 2663168"/>
              <a:gd name="connsiteY3" fmla="*/ 1331584 h 2663168"/>
              <a:gd name="connsiteX4" fmla="*/ 1331584 w 2663168"/>
              <a:gd name="connsiteY4" fmla="*/ 0 h 26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3B264-078C-48A3-B085-2ED63BF7DE93}"/>
              </a:ext>
            </a:extLst>
          </p:cNvPr>
          <p:cNvSpPr txBox="1">
            <a:spLocks/>
          </p:cNvSpPr>
          <p:nvPr/>
        </p:nvSpPr>
        <p:spPr>
          <a:xfrm>
            <a:off x="287078" y="1557418"/>
            <a:ext cx="5720959" cy="24091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</a:t>
            </a:r>
            <a:r>
              <a:rPr lang="en-US" dirty="0">
                <a:latin typeface="+mn-lt"/>
                <a:cs typeface="+mn-cs"/>
              </a:rPr>
              <a:t> First Class Degree and ONLY the Best Grades</a:t>
            </a:r>
          </a:p>
          <a:p>
            <a:pPr marL="0">
              <a:lnSpc>
                <a:spcPct val="90000"/>
              </a:lnSpc>
            </a:pPr>
            <a:endParaRPr lang="en-US" b="1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</a:t>
            </a:r>
            <a:r>
              <a:rPr lang="en-US" dirty="0">
                <a:latin typeface="+mn-lt"/>
                <a:cs typeface="+mn-cs"/>
              </a:rPr>
              <a:t> I don’t have everything in the job advert so there’s no point applying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 </a:t>
            </a:r>
            <a:r>
              <a:rPr lang="en-US" dirty="0">
                <a:latin typeface="+mn-lt"/>
                <a:cs typeface="+mn-cs"/>
              </a:rPr>
              <a:t>Industry is mostly about Chemistry  </a:t>
            </a:r>
          </a:p>
          <a:p>
            <a:pPr marL="0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 </a:t>
            </a:r>
            <a:r>
              <a:rPr lang="en-US" dirty="0">
                <a:latin typeface="+mn-lt"/>
                <a:cs typeface="+mn-cs"/>
              </a:rPr>
              <a:t>You NEED a PhD to get a job in Industry </a:t>
            </a:r>
          </a:p>
          <a:p>
            <a:pPr marL="0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 </a:t>
            </a:r>
            <a:r>
              <a:rPr lang="en-US" dirty="0">
                <a:latin typeface="+mn-lt"/>
                <a:cs typeface="+mn-cs"/>
              </a:rPr>
              <a:t>You spend all your time in a lab </a:t>
            </a:r>
          </a:p>
          <a:p>
            <a:pPr marL="0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dirty="0">
                <a:latin typeface="+mn-lt"/>
                <a:cs typeface="+mn-cs"/>
              </a:rPr>
              <a:t>X </a:t>
            </a:r>
            <a:r>
              <a:rPr lang="en-US" dirty="0">
                <a:latin typeface="+mn-lt"/>
                <a:cs typeface="+mn-cs"/>
              </a:rPr>
              <a:t>It is difficult to change your career path once you are in Industry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+mn-lt"/>
                <a:cs typeface="+mn-cs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69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FFE8F-FC9C-4045-89F7-0480945472B2}"/>
              </a:ext>
            </a:extLst>
          </p:cNvPr>
          <p:cNvSpPr/>
          <p:nvPr/>
        </p:nvSpPr>
        <p:spPr>
          <a:xfrm>
            <a:off x="1343597" y="3604777"/>
            <a:ext cx="6352092" cy="984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Know your own strengths and gaps – what skills do you want to develop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how you have the attributes, competencies, skills and knowledge about the role with examples of your own experience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‘Tell me about a time when…’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AAA88-54FF-4975-A178-FAAF5CAB9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26306-C247-40ED-AC48-21A29466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52" y="107817"/>
            <a:ext cx="7688700" cy="535200"/>
          </a:xfrm>
        </p:spPr>
        <p:txBody>
          <a:bodyPr/>
          <a:lstStyle/>
          <a:p>
            <a:r>
              <a:rPr lang="en-GB" dirty="0"/>
              <a:t>Applying for a position at Pfizer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1D28-364E-4E14-87A0-EAD7C3A42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Early Careers, Pfizer 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5D14D-3D96-4594-9AEC-C6FE90B9A510}"/>
              </a:ext>
            </a:extLst>
          </p:cNvPr>
          <p:cNvSpPr txBox="1"/>
          <p:nvPr/>
        </p:nvSpPr>
        <p:spPr>
          <a:xfrm>
            <a:off x="230347" y="559525"/>
            <a:ext cx="6045742" cy="327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What makes YOU unique?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Tailor both your CV and Cover Letter to the role advertised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note if the job advert </a:t>
            </a:r>
            <a:r>
              <a:rPr lang="en-GB" u="sng" dirty="0"/>
              <a:t>only</a:t>
            </a:r>
            <a:r>
              <a:rPr lang="en-GB" dirty="0"/>
              <a:t> asks to complete a specific Application form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Career Aim vs Personal Statement</a:t>
            </a:r>
          </a:p>
          <a:p>
            <a:pPr lvl="4">
              <a:lnSpc>
                <a:spcPct val="90000"/>
              </a:lnSpc>
            </a:pPr>
            <a:endParaRPr lang="en-GB" dirty="0"/>
          </a:p>
          <a:p>
            <a:pPr lvl="4">
              <a:lnSpc>
                <a:spcPct val="90000"/>
              </a:lnSpc>
            </a:pPr>
            <a:r>
              <a:rPr lang="en-US" sz="1000" b="1" dirty="0"/>
              <a:t>Career Aim: Example…</a:t>
            </a:r>
          </a:p>
          <a:p>
            <a:pPr lvl="4">
              <a:lnSpc>
                <a:spcPct val="90000"/>
              </a:lnSpc>
            </a:pPr>
            <a:endParaRPr lang="en-US" sz="1000" i="1" dirty="0"/>
          </a:p>
          <a:p>
            <a:pPr lvl="4">
              <a:lnSpc>
                <a:spcPct val="90000"/>
              </a:lnSpc>
            </a:pPr>
            <a:r>
              <a:rPr lang="en-US" sz="1000" i="1" dirty="0"/>
              <a:t>An entry-level position in public relations which will utilise the organisational and communication skills developed through my involvement with ABC Co. and promotional work during vacations. </a:t>
            </a:r>
          </a:p>
          <a:p>
            <a:pPr lvl="2"/>
            <a:endParaRPr lang="en-GB" sz="1000" dirty="0"/>
          </a:p>
          <a:p>
            <a:pPr lvl="2"/>
            <a:r>
              <a:rPr lang="en-GB" sz="1000" b="1" dirty="0"/>
              <a:t>Vs Personal Statement: Example…</a:t>
            </a:r>
          </a:p>
          <a:p>
            <a:pPr lvl="2"/>
            <a:endParaRPr lang="en-GB" sz="1000" b="1" dirty="0"/>
          </a:p>
          <a:p>
            <a:pPr lvl="2"/>
            <a:r>
              <a:rPr lang="en-GB" sz="1000" i="1" dirty="0"/>
              <a:t>A motivated, adaptable and responsible graduate with good communication skills who enjoys a challenge and is keen to begin a career in public relations</a:t>
            </a:r>
          </a:p>
          <a:p>
            <a:pPr lvl="2"/>
            <a:endParaRPr lang="en-GB" sz="1000" i="1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AF4A2-2238-45E9-BAC9-D89E8B918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" r="33781"/>
          <a:stretch/>
        </p:blipFill>
        <p:spPr>
          <a:xfrm>
            <a:off x="6276089" y="107817"/>
            <a:ext cx="2681745" cy="2681745"/>
          </a:xfrm>
          <a:custGeom>
            <a:avLst/>
            <a:gdLst>
              <a:gd name="connsiteX0" fmla="*/ 1331584 w 2663168"/>
              <a:gd name="connsiteY0" fmla="*/ 0 h 2663168"/>
              <a:gd name="connsiteX1" fmla="*/ 2663168 w 2663168"/>
              <a:gd name="connsiteY1" fmla="*/ 1331584 h 2663168"/>
              <a:gd name="connsiteX2" fmla="*/ 1331584 w 2663168"/>
              <a:gd name="connsiteY2" fmla="*/ 2663168 h 2663168"/>
              <a:gd name="connsiteX3" fmla="*/ 0 w 2663168"/>
              <a:gd name="connsiteY3" fmla="*/ 1331584 h 2663168"/>
              <a:gd name="connsiteX4" fmla="*/ 1331584 w 2663168"/>
              <a:gd name="connsiteY4" fmla="*/ 0 h 26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068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951135" y="127356"/>
            <a:ext cx="3620865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>
                <a:solidFill>
                  <a:srgbClr val="232829"/>
                </a:solidFill>
              </a:rPr>
              <a:t>Company Values and job applications</a:t>
            </a:r>
            <a:endParaRPr b="0" dirty="0">
              <a:solidFill>
                <a:srgbClr val="232829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2"/>
          </p:nvPr>
        </p:nvSpPr>
        <p:spPr>
          <a:xfrm>
            <a:off x="8233710" y="4727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 dirty="0"/>
          </a:p>
        </p:txBody>
      </p:sp>
      <p:pic>
        <p:nvPicPr>
          <p:cNvPr id="6" name="Google Shape;177;p26">
            <a:extLst>
              <a:ext uri="{FF2B5EF4-FFF2-40B4-BE49-F238E27FC236}">
                <a16:creationId xmlns:a16="http://schemas.microsoft.com/office/drawing/2014/main" id="{C6798238-7456-1D49-A580-563D4148BFFA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1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1;p7">
            <a:extLst>
              <a:ext uri="{FF2B5EF4-FFF2-40B4-BE49-F238E27FC236}">
                <a16:creationId xmlns:a16="http://schemas.microsoft.com/office/drawing/2014/main" id="{8AFD438B-5DB2-654F-98B4-ED4F8BEFFB34}"/>
              </a:ext>
            </a:extLst>
          </p:cNvPr>
          <p:cNvSpPr txBox="1">
            <a:spLocks/>
          </p:cNvSpPr>
          <p:nvPr/>
        </p:nvSpPr>
        <p:spPr>
          <a:xfrm>
            <a:off x="8236497" y="47239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D42DA0-EFEC-4FBF-872C-549EA738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60" y="1133870"/>
            <a:ext cx="4356640" cy="287575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2200" dirty="0">
                <a:latin typeface="Arial"/>
                <a:cs typeface="Arial"/>
              </a:rPr>
              <a:t>Company values support the </a:t>
            </a:r>
            <a:r>
              <a:rPr lang="en-GB" sz="2200" b="1" dirty="0">
                <a:latin typeface="Arial"/>
                <a:cs typeface="Arial"/>
              </a:rPr>
              <a:t>vision</a:t>
            </a:r>
            <a:r>
              <a:rPr lang="en-GB" sz="2200" dirty="0">
                <a:latin typeface="Arial"/>
                <a:cs typeface="Arial"/>
              </a:rPr>
              <a:t>, </a:t>
            </a:r>
            <a:r>
              <a:rPr lang="en-GB" sz="2200" b="1" dirty="0">
                <a:latin typeface="Arial"/>
                <a:cs typeface="Arial"/>
              </a:rPr>
              <a:t>culture</a:t>
            </a:r>
            <a:r>
              <a:rPr lang="en-GB" sz="2200" dirty="0">
                <a:latin typeface="Arial"/>
                <a:cs typeface="Arial"/>
              </a:rPr>
              <a:t> and </a:t>
            </a:r>
            <a:r>
              <a:rPr lang="en-GB" sz="2200" b="1" dirty="0">
                <a:latin typeface="Arial"/>
                <a:cs typeface="Arial"/>
              </a:rPr>
              <a:t>identity</a:t>
            </a:r>
            <a:r>
              <a:rPr lang="en-GB" sz="2200" dirty="0">
                <a:latin typeface="Arial"/>
                <a:cs typeface="Arial"/>
              </a:rPr>
              <a:t> of a company. 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latin typeface="Arial"/>
                <a:cs typeface="Arial"/>
              </a:rPr>
              <a:t>They’re important because they;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>
                <a:latin typeface="Arial"/>
                <a:cs typeface="Arial"/>
              </a:rPr>
              <a:t>Shape every important organisational decision. </a:t>
            </a:r>
            <a:endParaRPr lang="en-GB" sz="2200" dirty="0"/>
          </a:p>
          <a:p>
            <a:r>
              <a:rPr lang="en-GB" sz="2200" dirty="0">
                <a:latin typeface="Arial"/>
                <a:cs typeface="Arial"/>
              </a:rPr>
              <a:t>Educate clients, employees and customers about what the company stands for. </a:t>
            </a:r>
            <a:endParaRPr lang="en-GB" sz="2200" dirty="0"/>
          </a:p>
          <a:p>
            <a:r>
              <a:rPr lang="en-GB" sz="2200" dirty="0">
                <a:latin typeface="Arial"/>
                <a:cs typeface="Arial"/>
              </a:rPr>
              <a:t>Help applicants identify whether the company fits with their own values. 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latin typeface="Arial"/>
                <a:cs typeface="Arial"/>
              </a:rPr>
              <a:t>They are especially important for you because… 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u="sng" dirty="0">
                <a:latin typeface="Arial"/>
                <a:cs typeface="Arial"/>
              </a:rPr>
              <a:t>Showing an understanding - and demonstrating how you identify - with company values in your application will hugely improve your chances of success.</a:t>
            </a:r>
          </a:p>
          <a:p>
            <a:pPr marL="0" indent="0">
              <a:buNone/>
            </a:pPr>
            <a:endParaRPr lang="en-GB" sz="2000" b="1" dirty="0">
              <a:solidFill>
                <a:srgbClr val="00AEEE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AEE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12BE9-AC47-4BB5-B449-25EF1EA3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42" y="4033346"/>
            <a:ext cx="642938" cy="69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BB8D2-7843-4219-8F6C-F06B632A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835" y="4099341"/>
            <a:ext cx="583538" cy="624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A57E4-AA1B-469F-BF15-019C058D1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689" y="4117875"/>
            <a:ext cx="448059" cy="624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3877E7-F867-4E77-81C3-F4341BADA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040" y="4088153"/>
            <a:ext cx="451479" cy="6357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E272C1-DD87-4390-9677-221746B0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45" y="86126"/>
            <a:ext cx="7967254" cy="53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Competencies that Pfizer looks for during the application and interview process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D1C9B-E248-475B-9472-08C918C0A5D8}"/>
              </a:ext>
            </a:extLst>
          </p:cNvPr>
          <p:cNvSpPr/>
          <p:nvPr/>
        </p:nvSpPr>
        <p:spPr>
          <a:xfrm>
            <a:off x="321332" y="116011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Acts Decisively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Seizes Accountability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Change Agile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Self Awareness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Peer Relationships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 Capability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Commits to “Breakthroughs” (Culture, Values and Mission of Pfizer)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Functional/Technical Skills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72D55A4-CD31-4C93-9626-B636435A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4" r="-1" b="-1"/>
          <a:stretch/>
        </p:blipFill>
        <p:spPr>
          <a:xfrm>
            <a:off x="4511300" y="1160110"/>
            <a:ext cx="4531099" cy="33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FCC04-5F1D-4BE8-87AC-7B9E3137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B8B279-EB17-4A83-9EB7-3E3ABA1C2796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976165349"/>
              </p:ext>
            </p:extLst>
          </p:nvPr>
        </p:nvGraphicFramePr>
        <p:xfrm>
          <a:off x="239486" y="745379"/>
          <a:ext cx="6649830" cy="391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BF6F942-94F8-49B3-8E74-D02C949D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69" y="153885"/>
            <a:ext cx="8697662" cy="4554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32829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What advice would I have given myself at School or University</a:t>
            </a:r>
            <a:endParaRPr lang="en-GB" sz="2400" b="0" dirty="0"/>
          </a:p>
        </p:txBody>
      </p:sp>
      <p:pic>
        <p:nvPicPr>
          <p:cNvPr id="7" name="Picture 6" descr="A person wearing a graduation cap&#10;&#10;Description automatically generated with medium confidence">
            <a:extLst>
              <a:ext uri="{FF2B5EF4-FFF2-40B4-BE49-F238E27FC236}">
                <a16:creationId xmlns:a16="http://schemas.microsoft.com/office/drawing/2014/main" id="{C169A25E-1DFC-4639-B217-1A4DCC72A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199" y="1365421"/>
            <a:ext cx="1613142" cy="27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1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71020-A38A-44AD-8707-8CBE4611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85" y="182198"/>
            <a:ext cx="7688700" cy="535200"/>
          </a:xfrm>
        </p:spPr>
        <p:txBody>
          <a:bodyPr/>
          <a:lstStyle/>
          <a:p>
            <a:r>
              <a:rPr lang="en-US" dirty="0"/>
              <a:t>Learn More About Pfizer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567D6-C6BE-4C16-B910-4764524838CB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E6E8D-91EC-41D1-BA15-C1EB84788BAA}"/>
              </a:ext>
            </a:extLst>
          </p:cNvPr>
          <p:cNvSpPr txBox="1"/>
          <p:nvPr/>
        </p:nvSpPr>
        <p:spPr>
          <a:xfrm>
            <a:off x="1696594" y="1447633"/>
            <a:ext cx="27368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www.pfizer.com</a:t>
            </a:r>
            <a:r>
              <a:rPr lang="en-US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DB6A2-4B56-43ED-A4C1-0592BEF0FC56}"/>
              </a:ext>
            </a:extLst>
          </p:cNvPr>
          <p:cNvSpPr txBox="1"/>
          <p:nvPr/>
        </p:nvSpPr>
        <p:spPr>
          <a:xfrm>
            <a:off x="5963939" y="1257446"/>
            <a:ext cx="2736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www.facebook.com/pfizer</a:t>
            </a:r>
            <a:endParaRPr lang="en-US" sz="1400" dirty="0">
              <a:solidFill>
                <a:srgbClr val="003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FA6C-9926-4A5F-9D44-59BB570591B6}"/>
              </a:ext>
            </a:extLst>
          </p:cNvPr>
          <p:cNvSpPr txBox="1"/>
          <p:nvPr/>
        </p:nvSpPr>
        <p:spPr>
          <a:xfrm>
            <a:off x="1696594" y="2105916"/>
            <a:ext cx="29400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PfizerWorld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http://world.pfizer.com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colleagues)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01C52-D4F4-4D8D-8490-693306EE0FEA}"/>
              </a:ext>
            </a:extLst>
          </p:cNvPr>
          <p:cNvSpPr txBox="1"/>
          <p:nvPr/>
        </p:nvSpPr>
        <p:spPr>
          <a:xfrm>
            <a:off x="5963939" y="2203985"/>
            <a:ext cx="2736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</a:t>
            </a:r>
            <a:r>
              <a:rPr lang="en-US" sz="1400" dirty="0" err="1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pfizer_news</a:t>
            </a:r>
            <a:endParaRPr lang="en-US" sz="1400" dirty="0">
              <a:solidFill>
                <a:srgbClr val="003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FC1E0-837A-4AB6-8095-C1A44232399A}"/>
              </a:ext>
            </a:extLst>
          </p:cNvPr>
          <p:cNvSpPr txBox="1"/>
          <p:nvPr/>
        </p:nvSpPr>
        <p:spPr>
          <a:xfrm>
            <a:off x="5882165" y="3104089"/>
            <a:ext cx="324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1400" dirty="0" err="1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pfizer</a:t>
            </a:r>
            <a:endParaRPr lang="en-US" sz="1400" dirty="0">
              <a:solidFill>
                <a:srgbClr val="003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http://www.nyfinestbaseball.com/images/facebook_logo.png">
            <a:extLst>
              <a:ext uri="{FF2B5EF4-FFF2-40B4-BE49-F238E27FC236}">
                <a16:creationId xmlns:a16="http://schemas.microsoft.com/office/drawing/2014/main" id="{9C125C44-A3B6-4208-B072-CBF7B74B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90" y="1278798"/>
            <a:ext cx="553113" cy="55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www.edgewoodhs.org/images/twitter-logo.png">
            <a:extLst>
              <a:ext uri="{FF2B5EF4-FFF2-40B4-BE49-F238E27FC236}">
                <a16:creationId xmlns:a16="http://schemas.microsoft.com/office/drawing/2014/main" id="{0CED92E8-83CE-4E4D-948A-005B50C1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61" y="2172058"/>
            <a:ext cx="554571" cy="55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offices.depaul.edu/diversity/advocacy/diversity-partners/PublishingImages/Linkedin_Shiny_Icon_svg_.png">
            <a:extLst>
              <a:ext uri="{FF2B5EF4-FFF2-40B4-BE49-F238E27FC236}">
                <a16:creationId xmlns:a16="http://schemas.microsoft.com/office/drawing/2014/main" id="{F2C3C713-473F-4AEF-A43E-FFEBB26C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86" y="3092369"/>
            <a:ext cx="621320" cy="62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1E965AC-1C68-48C3-9F8B-70983195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/>
          <a:stretch/>
        </p:blipFill>
        <p:spPr bwMode="auto">
          <a:xfrm>
            <a:off x="369420" y="2345115"/>
            <a:ext cx="807014" cy="2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57F025-F5D9-4C94-A9CB-EDA65A3F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59" y="4016802"/>
            <a:ext cx="546574" cy="58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DE2CEE-7681-42AD-B2F7-F79DE125B3AE}"/>
              </a:ext>
            </a:extLst>
          </p:cNvPr>
          <p:cNvSpPr txBox="1"/>
          <p:nvPr/>
        </p:nvSpPr>
        <p:spPr>
          <a:xfrm>
            <a:off x="5963939" y="4093747"/>
            <a:ext cx="2736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www.youtube.com/pfizer</a:t>
            </a:r>
            <a:endParaRPr lang="en-US" sz="1400" dirty="0">
              <a:solidFill>
                <a:srgbClr val="003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A2D56-E060-4FEF-80A2-BE83305C2CE5}"/>
              </a:ext>
            </a:extLst>
          </p:cNvPr>
          <p:cNvSpPr txBox="1"/>
          <p:nvPr/>
        </p:nvSpPr>
        <p:spPr>
          <a:xfrm>
            <a:off x="1696594" y="3150254"/>
            <a:ext cx="27296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Breakthroughs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www.breakthroughs.com</a:t>
            </a:r>
            <a:endParaRPr lang="en-US" sz="1400" dirty="0">
              <a:solidFill>
                <a:srgbClr val="003F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7AED3-4CE8-4C27-93EB-948FA958B8E7}"/>
              </a:ext>
            </a:extLst>
          </p:cNvPr>
          <p:cNvSpPr txBox="1"/>
          <p:nvPr/>
        </p:nvSpPr>
        <p:spPr>
          <a:xfrm>
            <a:off x="1696594" y="4093747"/>
            <a:ext cx="2736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3FE2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www.instagram.com/pfizerinc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5" descr="Image result for instagram logo">
            <a:extLst>
              <a:ext uri="{FF2B5EF4-FFF2-40B4-BE49-F238E27FC236}">
                <a16:creationId xmlns:a16="http://schemas.microsoft.com/office/drawing/2014/main" id="{4C1B071D-49FB-40B5-A35B-E9FD77CE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1" y="4021903"/>
            <a:ext cx="574574" cy="5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D9D3C6-5847-46BA-8579-6575E6D378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" y="3327907"/>
            <a:ext cx="1411604" cy="183274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629576E-C069-43E1-B4D5-CA639F89E7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9420" y="1363653"/>
            <a:ext cx="1043944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F7349B0-8A66-E349-A146-66C96A4C6C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1D2D61-F856-7642-92F7-3A271299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E5ED4D-9A23-C540-BE39-8F1E786D2AE5}"/>
              </a:ext>
            </a:extLst>
          </p:cNvPr>
          <p:cNvGrpSpPr/>
          <p:nvPr/>
        </p:nvGrpSpPr>
        <p:grpSpPr>
          <a:xfrm>
            <a:off x="462527" y="443398"/>
            <a:ext cx="440838" cy="34200"/>
            <a:chOff x="462527" y="443398"/>
            <a:chExt cx="440838" cy="34200"/>
          </a:xfrm>
        </p:grpSpPr>
        <p:sp>
          <p:nvSpPr>
            <p:cNvPr id="7" name="Google Shape;17;p2">
              <a:extLst>
                <a:ext uri="{FF2B5EF4-FFF2-40B4-BE49-F238E27FC236}">
                  <a16:creationId xmlns:a16="http://schemas.microsoft.com/office/drawing/2014/main" id="{B0071081-9951-7B48-9E33-1391AB0A5D62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8;p2">
              <a:extLst>
                <a:ext uri="{FF2B5EF4-FFF2-40B4-BE49-F238E27FC236}">
                  <a16:creationId xmlns:a16="http://schemas.microsoft.com/office/drawing/2014/main" id="{CE1BD10D-150E-0243-86D4-841205202AEC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" name="Google Shape;53;p7">
            <a:extLst>
              <a:ext uri="{FF2B5EF4-FFF2-40B4-BE49-F238E27FC236}">
                <a16:creationId xmlns:a16="http://schemas.microsoft.com/office/drawing/2014/main" id="{C6606975-4905-CA4A-BCCC-0BFFF445E5FA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1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5EFA-507C-7D4F-AF5D-B36242FC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50E86-200A-BF40-A091-7AEBE0260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Breakthroughs that change patients’ lives 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3F41-D664-1D4A-B932-1538AE4F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Purpose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A39B1D0-8AE1-433D-9F81-6F10F1B2CF41}"/>
              </a:ext>
            </a:extLst>
          </p:cNvPr>
          <p:cNvSpPr txBox="1">
            <a:spLocks/>
          </p:cNvSpPr>
          <p:nvPr/>
        </p:nvSpPr>
        <p:spPr>
          <a:xfrm>
            <a:off x="0" y="1727645"/>
            <a:ext cx="9144000" cy="262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Helvetica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5400" b="1" dirty="0">
                <a:solidFill>
                  <a:schemeClr val="bg1"/>
                </a:solidFill>
              </a:rPr>
              <a:t>Breakthroughs that 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change patients’ lives</a:t>
            </a:r>
            <a:r>
              <a:rPr lang="en-GB" sz="4400" b="1" baseline="30000" dirty="0">
                <a:solidFill>
                  <a:schemeClr val="bg1"/>
                </a:solidFill>
              </a:rPr>
              <a:t>®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345C7701-2388-4143-81BC-EE00F9894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pic>
        <p:nvPicPr>
          <p:cNvPr id="8" name="Google Shape;53;p7">
            <a:extLst>
              <a:ext uri="{FF2B5EF4-FFF2-40B4-BE49-F238E27FC236}">
                <a16:creationId xmlns:a16="http://schemas.microsoft.com/office/drawing/2014/main" id="{29024868-6D8F-CA4D-B721-8FE518182B7C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>
          <a:xfrm>
            <a:off x="456751" y="4774102"/>
            <a:ext cx="617205" cy="2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1EC5D-63DF-4440-9842-4673C547EC19}"/>
              </a:ext>
            </a:extLst>
          </p:cNvPr>
          <p:cNvSpPr txBox="1"/>
          <p:nvPr/>
        </p:nvSpPr>
        <p:spPr>
          <a:xfrm>
            <a:off x="139246" y="1684880"/>
            <a:ext cx="3736069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At Pfizer, we apply science and our global resources to bring therapies to people that extend and significantly improve their lives.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We strive to set the standard for quality, safety, and value in the discovery, development, and manufacture of health care products.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GB" sz="1600" dirty="0"/>
              <a:t>Our global portfolio includes medicines and vaccines as well as many of the world's best-known consumer health care products.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028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9200AE3A-DB43-4B4A-A439-7C3A1DA007A1}"/>
              </a:ext>
            </a:extLst>
          </p:cNvPr>
          <p:cNvSpPr txBox="1">
            <a:spLocks/>
          </p:cNvSpPr>
          <p:nvPr/>
        </p:nvSpPr>
        <p:spPr>
          <a:xfrm>
            <a:off x="1016480" y="226506"/>
            <a:ext cx="3355674" cy="83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07429-A65F-480C-8E14-FCBC283BD012}"/>
              </a:ext>
            </a:extLst>
          </p:cNvPr>
          <p:cNvSpPr txBox="1"/>
          <p:nvPr/>
        </p:nvSpPr>
        <p:spPr>
          <a:xfrm>
            <a:off x="1082966" y="4618417"/>
            <a:ext cx="223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AEEE"/>
                </a:solidFill>
              </a:rPr>
              <a:t>Walton Oaks, Surrey </a:t>
            </a:r>
          </a:p>
          <a:p>
            <a:pPr algn="ctr"/>
            <a:r>
              <a:rPr lang="en-GB" sz="1000" dirty="0">
                <a:solidFill>
                  <a:srgbClr val="00AEEE"/>
                </a:solidFill>
              </a:rPr>
              <a:t>Pfizer UK Commercial HQ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4258DB-9A6A-4AE5-8CBE-A321A7A986B3}"/>
              </a:ext>
            </a:extLst>
          </p:cNvPr>
          <p:cNvSpPr txBox="1"/>
          <p:nvPr/>
        </p:nvSpPr>
        <p:spPr>
          <a:xfrm>
            <a:off x="5527959" y="4628548"/>
            <a:ext cx="223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AEEE"/>
                </a:solidFill>
              </a:rPr>
              <a:t>Sandwich, Kent</a:t>
            </a:r>
          </a:p>
          <a:p>
            <a:pPr algn="ctr"/>
            <a:r>
              <a:rPr lang="en-GB" sz="1000" dirty="0">
                <a:solidFill>
                  <a:srgbClr val="00AEEE"/>
                </a:solidFill>
              </a:rPr>
              <a:t>Research and Development Site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6BCE2-45FC-460F-ACEE-447563D316B8}"/>
              </a:ext>
            </a:extLst>
          </p:cNvPr>
          <p:cNvSpPr txBox="1"/>
          <p:nvPr/>
        </p:nvSpPr>
        <p:spPr>
          <a:xfrm>
            <a:off x="317116" y="2129416"/>
            <a:ext cx="154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AEEE"/>
                </a:solidFill>
              </a:rPr>
              <a:t>Hurley, Berkshire,</a:t>
            </a:r>
          </a:p>
          <a:p>
            <a:pPr algn="ctr"/>
            <a:r>
              <a:rPr lang="en-GB" sz="1000" dirty="0">
                <a:solidFill>
                  <a:srgbClr val="00AEEE"/>
                </a:solidFill>
              </a:rPr>
              <a:t>Vaccines Site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00EE8-EA5E-4DAB-A9C1-B34B435CD757}"/>
              </a:ext>
            </a:extLst>
          </p:cNvPr>
          <p:cNvSpPr/>
          <p:nvPr/>
        </p:nvSpPr>
        <p:spPr>
          <a:xfrm>
            <a:off x="2670966" y="165547"/>
            <a:ext cx="5713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0093D0"/>
                </a:solidFill>
                <a:latin typeface="Open Sans" panose="020B0606030504020204" pitchFamily="34" charset="0"/>
              </a:rPr>
              <a:t>In the UK, we have around 2,400 colleagues across four locations, working within our commercial business, research and development (R&amp;D), manufacturing, packaging and distribution operations</a:t>
            </a:r>
            <a:endParaRPr lang="en-GB" b="0" i="0" dirty="0">
              <a:solidFill>
                <a:srgbClr val="0093D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0F84DE-0AE6-4B6E-BD1E-896D738E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07" y="1714667"/>
            <a:ext cx="5518886" cy="21843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5AA25D-EDD3-4AFE-9346-09E8F6550EC0}"/>
              </a:ext>
            </a:extLst>
          </p:cNvPr>
          <p:cNvSpPr txBox="1"/>
          <p:nvPr/>
        </p:nvSpPr>
        <p:spPr>
          <a:xfrm>
            <a:off x="6968837" y="1990858"/>
            <a:ext cx="187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AEEE"/>
                </a:solidFill>
              </a:rPr>
              <a:t>Cambridge</a:t>
            </a:r>
          </a:p>
          <a:p>
            <a:pPr algn="ctr"/>
            <a:r>
              <a:rPr lang="en-GB" sz="1000" dirty="0">
                <a:solidFill>
                  <a:srgbClr val="00AEEE"/>
                </a:solidFill>
              </a:rPr>
              <a:t>Device Centre of Excellence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1C1228-A49D-4566-8321-9C2F007EB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753"/>
          <a:stretch/>
        </p:blipFill>
        <p:spPr>
          <a:xfrm>
            <a:off x="5877590" y="3655781"/>
            <a:ext cx="1538703" cy="9311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0CE9B5-9359-445A-8571-DAB0EDF3D4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89" r="2086"/>
          <a:stretch/>
        </p:blipFill>
        <p:spPr>
          <a:xfrm>
            <a:off x="1490654" y="3716853"/>
            <a:ext cx="1538703" cy="870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A4A9D6-F90D-4A40-87D9-3AB92DBCD8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985"/>
          <a:stretch/>
        </p:blipFill>
        <p:spPr>
          <a:xfrm>
            <a:off x="337693" y="1096649"/>
            <a:ext cx="1546990" cy="8782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D1086B-274D-476A-ADDE-D65C72683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558" y="1057051"/>
            <a:ext cx="1403639" cy="9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3F3A2-47C8-4D95-AE8D-9C226EBF1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9F424-58F1-4188-88FB-2A2EB308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560" y="150709"/>
            <a:ext cx="3946155" cy="535200"/>
          </a:xfrm>
        </p:spPr>
        <p:txBody>
          <a:bodyPr/>
          <a:lstStyle/>
          <a:p>
            <a:r>
              <a:rPr lang="en-GB" dirty="0"/>
              <a:t>Early Careers at Pfizer UK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F0A5-9D50-4ADE-8FBB-E3A606583D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426" y="1027845"/>
            <a:ext cx="8461974" cy="3087810"/>
          </a:xfrm>
        </p:spPr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Apprenticeships</a:t>
            </a:r>
            <a:r>
              <a:rPr lang="en-GB" dirty="0"/>
              <a:t> – various levels and course lengths to ‘earn while you learn.’ 50+ current Apprentices with 20+ roles for 2022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  <a:lumOff val="50000"/>
                  </a:schemeClr>
                </a:solidFill>
              </a:rPr>
              <a:t>Undergraduate Programme </a:t>
            </a:r>
            <a:r>
              <a:rPr lang="en-GB" dirty="0"/>
              <a:t>– 12 month placement (Sept - Aug) – 109 positions for 2022. Application process opens in August in the year prior to placement commencing.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  <a:lumOff val="50000"/>
                  </a:schemeClr>
                </a:solidFill>
              </a:rPr>
              <a:t>Graduate Programme </a:t>
            </a:r>
            <a:r>
              <a:rPr lang="en-GB" dirty="0"/>
              <a:t>– 2 year contract rotational programme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Summer Student Programme</a:t>
            </a:r>
            <a:r>
              <a:rPr lang="en-GB" dirty="0"/>
              <a:t>.  Positions for University Students seeking work experience.  Placements can be anything from 2 week-12 weeks.</a:t>
            </a: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  <a:lumOff val="50000"/>
                  </a:schemeClr>
                </a:solidFill>
              </a:rPr>
              <a:t>Direct Entry </a:t>
            </a:r>
            <a:r>
              <a:rPr lang="en-GB" dirty="0"/>
              <a:t>– Pfizer Full-time Employees (FTEs) or contractors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E4A7B-D725-4098-AF6A-9F3830C0D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Early Careers, Pfizer UK</a:t>
            </a:r>
          </a:p>
        </p:txBody>
      </p:sp>
    </p:spTree>
    <p:extLst>
      <p:ext uri="{BB962C8B-B14F-4D97-AF65-F5344CB8AC3E}">
        <p14:creationId xmlns:p14="http://schemas.microsoft.com/office/powerpoint/2010/main" val="1117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09" y="161527"/>
            <a:ext cx="2821941" cy="506131"/>
          </a:xfrm>
        </p:spPr>
        <p:txBody>
          <a:bodyPr/>
          <a:lstStyle/>
          <a:p>
            <a:r>
              <a:rPr lang="en-US" dirty="0"/>
              <a:t>Our Undergraduate Programme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7ED47-564E-3B43-AA5F-42A544CB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Careers Pfizer UK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2B11842-B095-4DF4-8171-7365FC89D3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3025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127C40-78BE-4544-BDAE-9B26E0B8EB66}"/>
              </a:ext>
            </a:extLst>
          </p:cNvPr>
          <p:cNvSpPr txBox="1">
            <a:spLocks/>
          </p:cNvSpPr>
          <p:nvPr/>
        </p:nvSpPr>
        <p:spPr>
          <a:xfrm>
            <a:off x="99923" y="1249202"/>
            <a:ext cx="4181792" cy="30034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programme gives undergraduates the opportunity to experience working in Pfizer’s Research &amp; Development and Commercial business over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months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will provide you with a unique set of experiences that will serve to develop and broaden the critical skill sets and competencies that you will need to be successful in the business environment. </a:t>
            </a:r>
          </a:p>
          <a:p>
            <a:pPr>
              <a:lnSpc>
                <a:spcPct val="90000"/>
              </a:lnSpc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will be involved in important departmental activities and projects, given a high-level of responsibility and the opportunity to really contribute to the success of the team in which you work.</a:t>
            </a:r>
          </a:p>
          <a:p>
            <a:pPr marL="0">
              <a:lnSpc>
                <a:spcPct val="90000"/>
              </a:lnSpc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Placements are based across </a:t>
            </a:r>
            <a:r>
              <a:rPr lang="en-US" dirty="0">
                <a:latin typeface="+mn-lt"/>
                <a:cs typeface="+mn-cs"/>
              </a:rPr>
              <a:t>four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our UK sites: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Kent, Surrey, Cambridge and Maidenhead. 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32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09" y="137441"/>
            <a:ext cx="3475391" cy="567924"/>
          </a:xfrm>
        </p:spPr>
        <p:txBody>
          <a:bodyPr/>
          <a:lstStyle/>
          <a:p>
            <a:r>
              <a:rPr lang="en-US" sz="2200" dirty="0"/>
              <a:t>Our Graduate Rotation </a:t>
            </a:r>
            <a:r>
              <a:rPr lang="en-US" sz="2200" dirty="0" err="1"/>
              <a:t>Programme</a:t>
            </a:r>
            <a:r>
              <a:rPr lang="en-US" sz="2200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7ED47-564E-3B43-AA5F-42A544CB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Careers Pfizer UK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2B11842-B095-4DF4-8171-7365FC89D3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3025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127C40-78BE-4544-BDAE-9B26E0B8EB66}"/>
              </a:ext>
            </a:extLst>
          </p:cNvPr>
          <p:cNvSpPr txBox="1">
            <a:spLocks/>
          </p:cNvSpPr>
          <p:nvPr/>
        </p:nvSpPr>
        <p:spPr>
          <a:xfrm>
            <a:off x="174308" y="1004476"/>
            <a:ext cx="4181792" cy="34688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Commercial business: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Graduates the opportunity to complete a 2-year rotation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areas – Marketing, Sales and 1 other business area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partner with an external company developing critical skill sets and competencies as well as providing the opportunity to explore careers within the business.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apply, you must be participating in our Undergraduate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15950" lvl="1" indent="0">
              <a:lnSpc>
                <a:spcPct val="90000"/>
              </a:lnSpc>
              <a:spcBef>
                <a:spcPts val="600"/>
              </a:spcBef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Research and Development business: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Graduates the opportunity to complete a 2-year rotation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areas – Material Sciences/Biopharmaceutics, Formulation/Process Development and Drug Product Supply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Recruit from external candidates and current Undergrads, recruitment launched Q3 annually</a:t>
            </a:r>
          </a:p>
          <a:p>
            <a:pPr marL="146050" indent="0">
              <a:lnSpc>
                <a:spcPct val="90000"/>
              </a:lnSpc>
              <a:buNone/>
            </a:pPr>
            <a:endParaRPr lang="en-US" sz="11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8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15E4D-69D1-4CA1-8BBA-FC890E69D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EFAFB6-6AEF-4BE2-BBCA-972479DD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7" y="127115"/>
            <a:ext cx="6120432" cy="535200"/>
          </a:xfrm>
        </p:spPr>
        <p:txBody>
          <a:bodyPr/>
          <a:lstStyle/>
          <a:p>
            <a:r>
              <a:rPr lang="en-GB" dirty="0"/>
              <a:t>Other Direct Entry Position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A5B5-01F9-40C8-A0D1-1DBEA30C5F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039708"/>
            <a:ext cx="3067501" cy="3096864"/>
          </a:xfrm>
        </p:spPr>
        <p:txBody>
          <a:bodyPr/>
          <a:lstStyle/>
          <a:p>
            <a:pPr marL="0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present, all 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other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opportunities can be found at our Pfizer careers page, searching under UK locations.</a:t>
            </a:r>
          </a:p>
          <a:p>
            <a:pPr marL="146050" indent="0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 familiarization with our job titling and job role descriptions.  </a:t>
            </a:r>
          </a:p>
          <a:p>
            <a:pPr marL="146050" indent="0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 particular attention to Person Specifications and roles suitable for candidates with science qualifications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CA40C8-B268-4B25-971E-90858DD70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Careers Pfizer UK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BFBDE-0DAC-45EE-9818-36CC4222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71" y="1039708"/>
            <a:ext cx="6025631" cy="30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A125E-0A30-2D4B-861E-C144411583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6BE46-DEE9-6443-B194-5747D9C6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66" y="79655"/>
            <a:ext cx="3946155" cy="535200"/>
          </a:xfrm>
        </p:spPr>
        <p:txBody>
          <a:bodyPr/>
          <a:lstStyle/>
          <a:p>
            <a:r>
              <a:rPr lang="en-US" dirty="0"/>
              <a:t>Salary and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F04D-5078-3949-9744-A78D2F3AF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302" y="1141705"/>
            <a:ext cx="2464322" cy="633590"/>
          </a:xfrm>
        </p:spPr>
        <p:txBody>
          <a:bodyPr/>
          <a:lstStyle/>
          <a:p>
            <a:r>
              <a:rPr lang="en-GB" dirty="0">
                <a:solidFill>
                  <a:srgbClr val="0000C9"/>
                </a:solidFill>
              </a:rPr>
              <a:t>Salary and Pension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75D85-5FBB-1843-9E25-C8B995B77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377" y="1636791"/>
            <a:ext cx="2854067" cy="298423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Competitive Salary – benchmarked externally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25.5 days paid annual leave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Defined contribution pension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Bonus eligible (excluding Undergrads and Apprentices)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2A74F-8917-E949-BEC6-A17510CCAF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60738" y="1148454"/>
            <a:ext cx="2464322" cy="633590"/>
          </a:xfrm>
        </p:spPr>
        <p:txBody>
          <a:bodyPr/>
          <a:lstStyle/>
          <a:p>
            <a:r>
              <a:rPr lang="en-GB" dirty="0">
                <a:solidFill>
                  <a:srgbClr val="0000C9"/>
                </a:solidFill>
              </a:rPr>
              <a:t>Training &amp; Volunteering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4E8504-7203-3A4E-BFD2-2241AD7C7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7587" y="1651270"/>
            <a:ext cx="2546767" cy="298423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Pfizer Learning Academy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Self-directed learning e.g. leadership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Technical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5 Volunteering days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837A98-12D8-1143-8B8E-0F9B96B10F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4397" y="1148454"/>
            <a:ext cx="2928900" cy="633590"/>
          </a:xfrm>
        </p:spPr>
        <p:txBody>
          <a:bodyPr/>
          <a:lstStyle/>
          <a:p>
            <a:r>
              <a:rPr lang="en-GB" dirty="0">
                <a:solidFill>
                  <a:srgbClr val="0000C9"/>
                </a:solidFill>
              </a:rPr>
              <a:t>Support &amp; Opportunities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94BFE0-9622-0943-8E87-2798F753E4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4397" y="1651270"/>
            <a:ext cx="2928900" cy="298423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kern="1200" dirty="0"/>
              <a:t>Onsite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Access to professional networking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Opportunity to become a STEM ambassador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Opportunity to join CRGs (Colleague Resource Groups e.g. DE&amp;I)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Mentoring and Coaching Schemes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765CC9-532C-7344-A8AC-5F17C5BFC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Careers Pfizer UK</a:t>
            </a: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271DC288-0AAB-4CB3-ACD4-16A4CC89F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47770" y="680085"/>
            <a:ext cx="1003908" cy="604041"/>
          </a:xfrm>
          <a:prstGeom prst="rect">
            <a:avLst/>
          </a:prstGeom>
        </p:spPr>
      </p:pic>
      <p:pic>
        <p:nvPicPr>
          <p:cNvPr id="21" name="Picture 20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3CC4AB82-3A53-4B46-9A89-6CA6F133D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38374" y="680085"/>
            <a:ext cx="802490" cy="526706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89728C28-39AA-4236-B150-7188DA3FF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6870" y="680086"/>
            <a:ext cx="972388" cy="546968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164DFF36-7B7E-4B14-B23B-FEB15636D5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08617" y="685970"/>
            <a:ext cx="868910" cy="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3092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Pfizer ">
      <a:dk1>
        <a:srgbClr val="000000"/>
      </a:dk1>
      <a:lt1>
        <a:srgbClr val="FFFFFF"/>
      </a:lt1>
      <a:dk2>
        <a:srgbClr val="00004E"/>
      </a:dk2>
      <a:lt2>
        <a:srgbClr val="0095FF"/>
      </a:lt2>
      <a:accent1>
        <a:srgbClr val="0000C9"/>
      </a:accent1>
      <a:accent2>
        <a:srgbClr val="000483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F39C34"/>
      </a:hlink>
      <a:folHlink>
        <a:srgbClr val="F8DF5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izer_PowerPoint_Template.pptx  -  Read-Only" id="{12ADA7CD-C1FB-4AAD-B99D-639F39C1409B}" vid="{3CC37063-0165-4B2C-BEE5-2FCCDCF7F80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01F91E9FB4840B22D7AA5A9E274EF" ma:contentTypeVersion="14" ma:contentTypeDescription="Create a new document." ma:contentTypeScope="" ma:versionID="22e06e8f5094eb3374457a186d6ae9ca">
  <xsd:schema xmlns:xsd="http://www.w3.org/2001/XMLSchema" xmlns:xs="http://www.w3.org/2001/XMLSchema" xmlns:p="http://schemas.microsoft.com/office/2006/metadata/properties" xmlns:ns3="301dcfab-a986-4e4e-b8fb-d27175236fd7" xmlns:ns4="367bc466-74e3-4a76-a8e3-4434779e7b92" targetNamespace="http://schemas.microsoft.com/office/2006/metadata/properties" ma:root="true" ma:fieldsID="abb56751544c8f6c458ade80b2fa0099" ns3:_="" ns4:_="">
    <xsd:import namespace="301dcfab-a986-4e4e-b8fb-d27175236fd7"/>
    <xsd:import namespace="367bc466-74e3-4a76-a8e3-4434779e7b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dcfab-a986-4e4e-b8fb-d27175236f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bc466-74e3-4a76-a8e3-4434779e7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E1DA8B-C1A9-413F-A9B0-BC7383892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1dcfab-a986-4e4e-b8fb-d27175236fd7"/>
    <ds:schemaRef ds:uri="367bc466-74e3-4a76-a8e3-4434779e7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944AB-A650-4299-B521-6B4246C48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5C3D4-D484-4BAD-B148-B637F15C366F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301dcfab-a986-4e4e-b8fb-d27175236fd7"/>
    <ds:schemaRef ds:uri="367bc466-74e3-4a76-a8e3-4434779e7b9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7260</TotalTime>
  <Words>1334</Words>
  <Application>Microsoft Office PowerPoint</Application>
  <PresentationFormat>On-screen Show (16:9)</PresentationFormat>
  <Paragraphs>206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Lato</vt:lpstr>
      <vt:lpstr>Open Sans</vt:lpstr>
      <vt:lpstr>Arial Black</vt:lpstr>
      <vt:lpstr>Streamline</vt:lpstr>
      <vt:lpstr>Pfizer Early Careers Opportunities  Michelle Latter Quality and Compliance Lead Drug Product Manufacturing Pharmaceutical Sciences    Nov 2022</vt:lpstr>
      <vt:lpstr>Our Purpose</vt:lpstr>
      <vt:lpstr>PowerPoint Presentation</vt:lpstr>
      <vt:lpstr>PowerPoint Presentation</vt:lpstr>
      <vt:lpstr>Early Careers at Pfizer UK</vt:lpstr>
      <vt:lpstr>Our Undergraduate Programme </vt:lpstr>
      <vt:lpstr>Our Graduate Rotation Programme </vt:lpstr>
      <vt:lpstr>Other Direct Entry Position Opportunities</vt:lpstr>
      <vt:lpstr>Salary and Benefits</vt:lpstr>
      <vt:lpstr>Example Career options in Pharmaceutical Sciences at Pfizer Sandwich </vt:lpstr>
      <vt:lpstr>Further information/guidance</vt:lpstr>
      <vt:lpstr>A career in the Pharma industry  - Myths and Legends</vt:lpstr>
      <vt:lpstr>Applying for a position at Pfizer</vt:lpstr>
      <vt:lpstr>Company Values and job applications</vt:lpstr>
      <vt:lpstr>Competencies that Pfizer looks for during the application and interview process</vt:lpstr>
      <vt:lpstr>What advice would I have given myself at School or University</vt:lpstr>
      <vt:lpstr>Learn More About Pfizer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Pfizer Undergraduate Placement Programme 2021/2022     Sue Hergest Early Careers Recruitment Manager, Pfizer UK</dc:title>
  <dc:creator>Hergest, Sue</dc:creator>
  <cp:lastModifiedBy>Latter, Michelle</cp:lastModifiedBy>
  <cp:revision>24</cp:revision>
  <dcterms:created xsi:type="dcterms:W3CDTF">2021-01-13T16:35:29Z</dcterms:created>
  <dcterms:modified xsi:type="dcterms:W3CDTF">2022-11-23T16:28:20Z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0x0101003B401F91E9FB4840B22D7AA5A9E274EF</vt:lpwstr>
  </property>
  <property fmtid="{D5CDD505-2E9C-101B-9397-08002B2CF9AE}" pid="3" name="MSIP_Label_68f72598-90ab-4748-9618-88402b5e95d2_Enabled">
    <vt:lpwstr>true</vt:lpwstr>
  </property>
  <property fmtid="{D5CDD505-2E9C-101B-9397-08002B2CF9AE}" pid="4" name="MSIP_Label_68f72598-90ab-4748-9618-88402b5e95d2_SetDate">
    <vt:lpwstr>2022-11-22T13:52:39Z</vt:lpwstr>
  </property>
  <property fmtid="{D5CDD505-2E9C-101B-9397-08002B2CF9AE}" pid="5" name="MSIP_Label_68f72598-90ab-4748-9618-88402b5e95d2_Method">
    <vt:lpwstr>Privileged</vt:lpwstr>
  </property>
  <property fmtid="{D5CDD505-2E9C-101B-9397-08002B2CF9AE}" pid="6" name="MSIP_Label_68f72598-90ab-4748-9618-88402b5e95d2_Name">
    <vt:lpwstr>68f72598-90ab-4748-9618-88402b5e95d2</vt:lpwstr>
  </property>
  <property fmtid="{D5CDD505-2E9C-101B-9397-08002B2CF9AE}" pid="7" name="MSIP_Label_68f72598-90ab-4748-9618-88402b5e95d2_SiteId">
    <vt:lpwstr>7a916015-20ae-4ad1-9170-eefd915e9272</vt:lpwstr>
  </property>
  <property fmtid="{D5CDD505-2E9C-101B-9397-08002B2CF9AE}" pid="8" name="MSIP_Label_68f72598-90ab-4748-9618-88402b5e95d2_ActionId">
    <vt:lpwstr>905c3733-0f9b-45a5-a8af-156533b9cf62</vt:lpwstr>
  </property>
  <property fmtid="{D5CDD505-2E9C-101B-9397-08002B2CF9AE}" pid="9" name="MSIP_Label_68f72598-90ab-4748-9618-88402b5e95d2_ContentBits">
    <vt:lpwstr>0</vt:lpwstr>
  </property>
</Properties>
</file>