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6" r:id="rId2"/>
    <p:sldId id="342" r:id="rId3"/>
    <p:sldId id="320" r:id="rId4"/>
    <p:sldId id="355" r:id="rId5"/>
    <p:sldId id="256" r:id="rId6"/>
    <p:sldId id="357" r:id="rId7"/>
    <p:sldId id="325" r:id="rId8"/>
    <p:sldId id="328" r:id="rId9"/>
    <p:sldId id="329" r:id="rId10"/>
    <p:sldId id="332" r:id="rId11"/>
    <p:sldId id="343" r:id="rId12"/>
    <p:sldId id="344" r:id="rId13"/>
    <p:sldId id="347" r:id="rId14"/>
    <p:sldId id="349" r:id="rId15"/>
    <p:sldId id="348" r:id="rId16"/>
    <p:sldId id="358" r:id="rId17"/>
    <p:sldId id="353" r:id="rId18"/>
    <p:sldId id="354" r:id="rId19"/>
    <p:sldId id="333" r:id="rId20"/>
    <p:sldId id="359" r:id="rId21"/>
    <p:sldId id="352"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Brown" initials="JB"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FD6"/>
    <a:srgbClr val="000000"/>
    <a:srgbClr val="48A942"/>
    <a:srgbClr val="003D7D"/>
    <a:srgbClr val="C8E59A"/>
    <a:srgbClr val="FFFF99"/>
    <a:srgbClr val="FFFFCC"/>
    <a:srgbClr val="B2E4AE"/>
    <a:srgbClr val="3EA43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67" autoAdjust="0"/>
    <p:restoredTop sz="75706" autoAdjust="0"/>
  </p:normalViewPr>
  <p:slideViewPr>
    <p:cSldViewPr>
      <p:cViewPr varScale="1">
        <p:scale>
          <a:sx n="85" d="100"/>
          <a:sy n="85" d="100"/>
        </p:scale>
        <p:origin x="-28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718942A-7920-4F76-ACD5-9F547F5F577D}" type="datetimeFigureOut">
              <a:rPr lang="en-GB" smtClean="0"/>
              <a:t>08/11/2016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08E132B-1838-4AA2-80A9-CFE37CC7ED86}" type="slidenum">
              <a:rPr lang="en-GB" smtClean="0"/>
              <a:t>‹#›</a:t>
            </a:fld>
            <a:endParaRPr lang="en-GB"/>
          </a:p>
        </p:txBody>
      </p:sp>
    </p:spTree>
    <p:extLst>
      <p:ext uri="{BB962C8B-B14F-4D97-AF65-F5344CB8AC3E}">
        <p14:creationId xmlns:p14="http://schemas.microsoft.com/office/powerpoint/2010/main" val="78122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About this resource</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1</a:t>
            </a:fld>
            <a:endParaRPr lang="en-GB"/>
          </a:p>
        </p:txBody>
      </p:sp>
    </p:spTree>
    <p:extLst>
      <p:ext uri="{BB962C8B-B14F-4D97-AF65-F5344CB8AC3E}">
        <p14:creationId xmlns:p14="http://schemas.microsoft.com/office/powerpoint/2010/main" val="394261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 map</a:t>
            </a:r>
          </a:p>
          <a:p>
            <a:pPr marL="0" indent="0">
              <a:buFontTx/>
              <a:buNone/>
            </a:pPr>
            <a:endParaRPr lang="en-GB"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t>Example answers</a:t>
            </a:r>
            <a:r>
              <a:rPr lang="en-GB" baseline="0" dirty="0"/>
              <a:t> (</a:t>
            </a:r>
            <a:r>
              <a:rPr lang="en-GB" sz="1200" dirty="0"/>
              <a:t>“What skills might you develop?”).</a:t>
            </a:r>
            <a:endParaRPr lang="en-GB" dirty="0"/>
          </a:p>
          <a:p>
            <a:pPr marL="0" indent="0">
              <a:buFontTx/>
              <a:buNone/>
            </a:pPr>
            <a:endParaRPr lang="en-GB" dirty="0"/>
          </a:p>
          <a:p>
            <a:pPr marL="0" indent="0">
              <a:buFontTx/>
              <a:buNone/>
            </a:pPr>
            <a:r>
              <a:rPr lang="en-GB" dirty="0"/>
              <a:t>Adapted</a:t>
            </a:r>
            <a:r>
              <a:rPr lang="en-GB" baseline="0" dirty="0"/>
              <a:t> from:</a:t>
            </a:r>
          </a:p>
          <a:p>
            <a:pPr marL="171450" indent="-171450">
              <a:buFont typeface="Wingdings" panose="05000000000000000000" pitchFamily="2" charset="2"/>
              <a:buChar char="§"/>
            </a:pPr>
            <a:r>
              <a:rPr lang="en-GB" baseline="0" dirty="0"/>
              <a:t>www.rsb.org.uk/images/Next_Steps_Booklet_v2.pdf</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www.rsb.org.uk/careers-and-cpd/careers/make-a-difference </a:t>
            </a:r>
          </a:p>
        </p:txBody>
      </p:sp>
      <p:sp>
        <p:nvSpPr>
          <p:cNvPr id="4" name="Slide Number Placeholder 3"/>
          <p:cNvSpPr>
            <a:spLocks noGrp="1"/>
          </p:cNvSpPr>
          <p:nvPr>
            <p:ph type="sldNum" sz="quarter" idx="10"/>
          </p:nvPr>
        </p:nvSpPr>
        <p:spPr/>
        <p:txBody>
          <a:bodyPr/>
          <a:lstStyle/>
          <a:p>
            <a:fld id="{208E132B-1838-4AA2-80A9-CFE37CC7ED86}" type="slidenum">
              <a:rPr lang="en-GB" smtClean="0"/>
              <a:t>10</a:t>
            </a:fld>
            <a:endParaRPr lang="en-GB"/>
          </a:p>
        </p:txBody>
      </p:sp>
    </p:spTree>
    <p:extLst>
      <p:ext uri="{BB962C8B-B14F-4D97-AF65-F5344CB8AC3E}">
        <p14:creationId xmlns:p14="http://schemas.microsoft.com/office/powerpoint/2010/main" val="8780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Make</a:t>
            </a:r>
            <a:r>
              <a:rPr lang="en-GB" b="1" baseline="0" dirty="0"/>
              <a:t> a Difference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Highlights</a:t>
            </a:r>
            <a:r>
              <a:rPr lang="en-GB" sz="1200" kern="1200" baseline="0" dirty="0">
                <a:solidFill>
                  <a:schemeClr val="tx1"/>
                </a:solidFill>
                <a:effectLst/>
                <a:latin typeface="+mn-lt"/>
                <a:ea typeface="+mn-ea"/>
                <a:cs typeface="+mn-cs"/>
              </a:rPr>
              <a:t> career paths biologists might take, including workplaces, job titles and courses.</a:t>
            </a:r>
            <a:endParaRPr lang="en-GB" sz="1200" kern="1200" dirty="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a:solidFill>
                  <a:schemeClr val="tx1"/>
                </a:solidFill>
                <a:effectLst/>
                <a:latin typeface="+mn-lt"/>
                <a:ea typeface="+mn-ea"/>
                <a:cs typeface="+mn-cs"/>
              </a:rPr>
              <a:t>Resource was jointly developed by the Biochemical Society, British Ecological Society, British Pharmacological Society, Microbiology Society, Society for Experimental Biology, Royal Society of Biology and The Physiological Society.</a:t>
            </a:r>
          </a:p>
        </p:txBody>
      </p:sp>
      <p:sp>
        <p:nvSpPr>
          <p:cNvPr id="4" name="Slide Number Placeholder 3"/>
          <p:cNvSpPr>
            <a:spLocks noGrp="1"/>
          </p:cNvSpPr>
          <p:nvPr>
            <p:ph type="sldNum" sz="quarter" idx="10"/>
          </p:nvPr>
        </p:nvSpPr>
        <p:spPr/>
        <p:txBody>
          <a:bodyPr/>
          <a:lstStyle/>
          <a:p>
            <a:fld id="{208E132B-1838-4AA2-80A9-CFE37CC7ED86}" type="slidenum">
              <a:rPr lang="en-GB" smtClean="0"/>
              <a:t>11</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Spotlight</a:t>
            </a:r>
            <a:r>
              <a:rPr lang="en-GB" b="1" baseline="0" dirty="0"/>
              <a:t> on the Life Sciences</a:t>
            </a:r>
            <a:endParaRPr lang="en-GB" b="1" dirty="0"/>
          </a:p>
          <a:p>
            <a:pPr marL="628650" lvl="1" indent="-171450">
              <a:buFont typeface="Wingdings" panose="05000000000000000000" pitchFamily="2" charset="2"/>
              <a:buChar char="§"/>
            </a:pPr>
            <a:r>
              <a:rPr lang="en-GB" dirty="0"/>
              <a:t>Guide to biology careers.</a:t>
            </a:r>
          </a:p>
          <a:p>
            <a:pPr marL="628650" lvl="1" indent="-171450">
              <a:buFont typeface="Wingdings" panose="05000000000000000000" pitchFamily="2" charset="2"/>
              <a:buChar char="§"/>
            </a:pPr>
            <a:r>
              <a:rPr lang="en-GB" dirty="0"/>
              <a:t>Features a collection of articles and interviews from </a:t>
            </a:r>
            <a:r>
              <a:rPr lang="en-GB" b="1" i="0" dirty="0"/>
              <a:t>The Biologist </a:t>
            </a:r>
            <a:r>
              <a:rPr lang="en-GB" dirty="0"/>
              <a:t>magazine,</a:t>
            </a:r>
            <a:r>
              <a:rPr lang="en-GB" baseline="0" dirty="0"/>
              <a:t> and </a:t>
            </a:r>
            <a:r>
              <a:rPr lang="en-GB" dirty="0"/>
              <a:t>covers a broad range of bioscience fields.</a:t>
            </a:r>
          </a:p>
        </p:txBody>
      </p:sp>
      <p:sp>
        <p:nvSpPr>
          <p:cNvPr id="4" name="Slide Number Placeholder 3"/>
          <p:cNvSpPr>
            <a:spLocks noGrp="1"/>
          </p:cNvSpPr>
          <p:nvPr>
            <p:ph type="sldNum" sz="quarter" idx="10"/>
          </p:nvPr>
        </p:nvSpPr>
        <p:spPr/>
        <p:txBody>
          <a:bodyPr/>
          <a:lstStyle/>
          <a:p>
            <a:fld id="{208E132B-1838-4AA2-80A9-CFE37CC7ED86}" type="slidenum">
              <a:rPr lang="en-GB" smtClean="0"/>
              <a:t>12</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a:t>
            </a:r>
            <a:r>
              <a:rPr lang="en-GB" b="1" dirty="0" smtClean="0"/>
              <a:t>2: </a:t>
            </a:r>
            <a:r>
              <a:rPr lang="en-GB" b="1" dirty="0"/>
              <a:t>Career Profile Card/Pitch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(Delete</a:t>
            </a:r>
            <a:r>
              <a:rPr lang="en-GB" b="0" baseline="0" dirty="0"/>
              <a:t> career profile card/pitch as appropriate)</a:t>
            </a: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13</a:t>
            </a:fld>
            <a:endParaRPr lang="en-GB"/>
          </a:p>
        </p:txBody>
      </p:sp>
    </p:spTree>
    <p:extLst>
      <p:ext uri="{BB962C8B-B14F-4D97-AF65-F5344CB8AC3E}">
        <p14:creationId xmlns:p14="http://schemas.microsoft.com/office/powerpoint/2010/main" val="283718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Becoming a Biologist</a:t>
            </a:r>
            <a:endParaRPr lang="en-GB" b="1" baseline="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Booklet</a:t>
            </a:r>
            <a:r>
              <a:rPr lang="en-GB" baseline="0" dirty="0"/>
              <a:t> </a:t>
            </a:r>
            <a:r>
              <a:rPr lang="en-GB" dirty="0"/>
              <a:t>contains information on different types of biological degree and their alternatives, qualifications students will need to study them, skills gained from biological studies, and advice about careers students can do after graduating.</a:t>
            </a:r>
          </a:p>
        </p:txBody>
      </p:sp>
      <p:sp>
        <p:nvSpPr>
          <p:cNvPr id="4" name="Slide Number Placeholder 3"/>
          <p:cNvSpPr>
            <a:spLocks noGrp="1"/>
          </p:cNvSpPr>
          <p:nvPr>
            <p:ph type="sldNum" sz="quarter" idx="10"/>
          </p:nvPr>
        </p:nvSpPr>
        <p:spPr/>
        <p:txBody>
          <a:bodyPr/>
          <a:lstStyle/>
          <a:p>
            <a:fld id="{208E132B-1838-4AA2-80A9-CFE37CC7ED86}" type="slidenum">
              <a:rPr lang="en-GB" smtClean="0"/>
              <a:t>14</a:t>
            </a:fld>
            <a:endParaRPr lang="en-GB"/>
          </a:p>
        </p:txBody>
      </p:sp>
    </p:spTree>
    <p:extLst>
      <p:ext uri="{BB962C8B-B14F-4D97-AF65-F5344CB8AC3E}">
        <p14:creationId xmlns:p14="http://schemas.microsoft.com/office/powerpoint/2010/main" val="282038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a:t>
            </a:r>
            <a:r>
              <a:rPr lang="en-GB" b="1" dirty="0" smtClean="0"/>
              <a:t>3: </a:t>
            </a:r>
            <a:r>
              <a:rPr lang="en-GB" b="1" dirty="0"/>
              <a:t>Bingo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15</a:t>
            </a:fld>
            <a:endParaRPr lang="en-GB"/>
          </a:p>
        </p:txBody>
      </p:sp>
    </p:spTree>
    <p:extLst>
      <p:ext uri="{BB962C8B-B14F-4D97-AF65-F5344CB8AC3E}">
        <p14:creationId xmlns:p14="http://schemas.microsoft.com/office/powerpoint/2010/main" val="415479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indent="-171450">
              <a:buFont typeface="Wingdings" panose="05000000000000000000" pitchFamily="2" charset="2"/>
              <a:buChar char="§"/>
            </a:pPr>
            <a:r>
              <a:rPr lang="en-GB" b="1" dirty="0"/>
              <a:t>Careers profiles</a:t>
            </a:r>
          </a:p>
          <a:p>
            <a:pPr marL="628650" lvl="1" indent="-171450">
              <a:buFont typeface="Wingdings" panose="05000000000000000000" pitchFamily="2" charset="2"/>
              <a:buChar char="§"/>
            </a:pPr>
            <a:r>
              <a:rPr lang="en-GB" dirty="0"/>
              <a:t>Profiles of technicians and research assistants working in a variety of fields around the UK.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a:t>Information on duties and responsibilities, skills used, career paths, salary, and advice about the sector.</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a:t>Profiles produced in partnership with BBSRC for Biology Week.</a:t>
            </a:r>
          </a:p>
        </p:txBody>
      </p:sp>
      <p:sp>
        <p:nvSpPr>
          <p:cNvPr id="4" name="Slide Number Placeholder 3"/>
          <p:cNvSpPr>
            <a:spLocks noGrp="1"/>
          </p:cNvSpPr>
          <p:nvPr>
            <p:ph type="sldNum" sz="quarter" idx="10"/>
          </p:nvPr>
        </p:nvSpPr>
        <p:spPr/>
        <p:txBody>
          <a:bodyPr/>
          <a:lstStyle/>
          <a:p>
            <a:fld id="{208E132B-1838-4AA2-80A9-CFE37CC7ED86}" type="slidenum">
              <a:rPr lang="en-GB" smtClean="0"/>
              <a:t>16</a:t>
            </a:fld>
            <a:endParaRPr lang="en-GB"/>
          </a:p>
        </p:txBody>
      </p:sp>
    </p:spTree>
    <p:extLst>
      <p:ext uri="{BB962C8B-B14F-4D97-AF65-F5344CB8AC3E}">
        <p14:creationId xmlns:p14="http://schemas.microsoft.com/office/powerpoint/2010/main" val="342536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for students</a:t>
            </a:r>
          </a:p>
        </p:txBody>
      </p:sp>
      <p:sp>
        <p:nvSpPr>
          <p:cNvPr id="4" name="Slide Number Placeholder 3"/>
          <p:cNvSpPr>
            <a:spLocks noGrp="1"/>
          </p:cNvSpPr>
          <p:nvPr>
            <p:ph type="sldNum" sz="quarter" idx="10"/>
          </p:nvPr>
        </p:nvSpPr>
        <p:spPr/>
        <p:txBody>
          <a:bodyPr/>
          <a:lstStyle/>
          <a:p>
            <a:fld id="{208E132B-1838-4AA2-80A9-CFE37CC7ED86}" type="slidenum">
              <a:rPr lang="en-GB" smtClean="0"/>
              <a:t>17</a:t>
            </a:fld>
            <a:endParaRPr lang="en-GB"/>
          </a:p>
        </p:txBody>
      </p:sp>
    </p:spTree>
    <p:extLst>
      <p:ext uri="{BB962C8B-B14F-4D97-AF65-F5344CB8AC3E}">
        <p14:creationId xmlns:p14="http://schemas.microsoft.com/office/powerpoint/2010/main" val="96870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for students</a:t>
            </a:r>
          </a:p>
        </p:txBody>
      </p:sp>
      <p:sp>
        <p:nvSpPr>
          <p:cNvPr id="4" name="Slide Number Placeholder 3"/>
          <p:cNvSpPr>
            <a:spLocks noGrp="1"/>
          </p:cNvSpPr>
          <p:nvPr>
            <p:ph type="sldNum" sz="quarter" idx="10"/>
          </p:nvPr>
        </p:nvSpPr>
        <p:spPr/>
        <p:txBody>
          <a:bodyPr/>
          <a:lstStyle/>
          <a:p>
            <a:fld id="{208E132B-1838-4AA2-80A9-CFE37CC7ED86}" type="slidenum">
              <a:rPr lang="en-GB" smtClean="0"/>
              <a:t>18</a:t>
            </a:fld>
            <a:endParaRPr lang="en-GB"/>
          </a:p>
        </p:txBody>
      </p:sp>
    </p:spTree>
    <p:extLst>
      <p:ext uri="{BB962C8B-B14F-4D97-AF65-F5344CB8AC3E}">
        <p14:creationId xmlns:p14="http://schemas.microsoft.com/office/powerpoint/2010/main" val="214431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Biology Changing the World</a:t>
            </a:r>
          </a:p>
          <a:p>
            <a:endParaRPr lang="en-GB" sz="1200" b="1" dirty="0">
              <a:solidFill>
                <a:srgbClr val="003D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Celebrates biologists of the past and aims to inspire those of the future.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dirty="0"/>
              <a:t>Website includes</a:t>
            </a:r>
            <a:r>
              <a:rPr lang="en-GB" sz="1200" b="0" baseline="0" dirty="0"/>
              <a:t> information, activities, stories and video interviews.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Project developed by the Royal Society of Biology, in partnership with</a:t>
            </a:r>
            <a:r>
              <a:rPr lang="en-GB" baseline="0" dirty="0"/>
              <a:t> BBSRC</a:t>
            </a:r>
            <a:r>
              <a:rPr lang="en-GB" dirty="0"/>
              <a:t>, and with </a:t>
            </a:r>
            <a:r>
              <a:rPr lang="en-GB" baseline="0" dirty="0"/>
              <a:t>Heritage Lottery </a:t>
            </a:r>
            <a:r>
              <a:rPr lang="en-GB" dirty="0"/>
              <a:t>funding</a:t>
            </a:r>
            <a:r>
              <a:rPr lang="en-GB" baseline="0" dirty="0"/>
              <a:t>.</a:t>
            </a:r>
            <a:endParaRPr lang="en-GB" sz="1200" b="0" dirty="0"/>
          </a:p>
        </p:txBody>
      </p:sp>
      <p:sp>
        <p:nvSpPr>
          <p:cNvPr id="4" name="Slide Number Placeholder 3"/>
          <p:cNvSpPr>
            <a:spLocks noGrp="1"/>
          </p:cNvSpPr>
          <p:nvPr>
            <p:ph type="sldNum" sz="quarter" idx="10"/>
          </p:nvPr>
        </p:nvSpPr>
        <p:spPr/>
        <p:txBody>
          <a:bodyPr/>
          <a:lstStyle/>
          <a:p>
            <a:fld id="{208E132B-1838-4AA2-80A9-CFE37CC7ED86}" type="slidenum">
              <a:rPr lang="en-GB" smtClean="0"/>
              <a:t>19</a:t>
            </a:fld>
            <a:endParaRPr lang="en-GB"/>
          </a:p>
        </p:txBody>
      </p:sp>
    </p:spTree>
    <p:extLst>
      <p:ext uri="{BB962C8B-B14F-4D97-AF65-F5344CB8AC3E}">
        <p14:creationId xmlns:p14="http://schemas.microsoft.com/office/powerpoint/2010/main" val="285990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Overview of resource</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2</a:t>
            </a:fld>
            <a:endParaRPr lang="en-GB"/>
          </a:p>
        </p:txBody>
      </p:sp>
    </p:spTree>
    <p:extLst>
      <p:ext uri="{BB962C8B-B14F-4D97-AF65-F5344CB8AC3E}">
        <p14:creationId xmlns:p14="http://schemas.microsoft.com/office/powerpoint/2010/main" val="3942614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Activity </a:t>
            </a:r>
            <a:r>
              <a:rPr lang="en-GB" sz="1200" b="1" smtClean="0"/>
              <a:t>4:</a:t>
            </a:r>
            <a:r>
              <a:rPr lang="en-GB" sz="1200" b="1" baseline="0" smtClean="0"/>
              <a:t> </a:t>
            </a:r>
            <a:r>
              <a:rPr lang="en-GB" sz="1200" b="1" baseline="0" dirty="0"/>
              <a:t>Discussion</a:t>
            </a:r>
            <a:endParaRPr lang="en-GB" sz="1200" b="0" dirty="0"/>
          </a:p>
        </p:txBody>
      </p:sp>
      <p:sp>
        <p:nvSpPr>
          <p:cNvPr id="4" name="Slide Number Placeholder 3"/>
          <p:cNvSpPr>
            <a:spLocks noGrp="1"/>
          </p:cNvSpPr>
          <p:nvPr>
            <p:ph type="sldNum" sz="quarter" idx="10"/>
          </p:nvPr>
        </p:nvSpPr>
        <p:spPr/>
        <p:txBody>
          <a:bodyPr/>
          <a:lstStyle/>
          <a:p>
            <a:fld id="{208E132B-1838-4AA2-80A9-CFE37CC7ED86}" type="slidenum">
              <a:rPr lang="en-GB" smtClean="0"/>
              <a:t>20</a:t>
            </a:fld>
            <a:endParaRPr lang="en-GB"/>
          </a:p>
        </p:txBody>
      </p:sp>
    </p:spTree>
    <p:extLst>
      <p:ext uri="{BB962C8B-B14F-4D97-AF65-F5344CB8AC3E}">
        <p14:creationId xmlns:p14="http://schemas.microsoft.com/office/powerpoint/2010/main" val="3010875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Activity </a:t>
            </a:r>
            <a:r>
              <a:rPr lang="en-GB" sz="1200" b="1" dirty="0" smtClean="0"/>
              <a:t>4:</a:t>
            </a:r>
            <a:r>
              <a:rPr lang="en-GB" sz="1200" b="1" baseline="0" dirty="0" smtClean="0"/>
              <a:t> </a:t>
            </a:r>
            <a:r>
              <a:rPr lang="en-GB" sz="1200" b="1" baseline="0" dirty="0"/>
              <a:t>Discussion</a:t>
            </a:r>
            <a:endParaRPr lang="en-GB" sz="1200" b="0" dirty="0"/>
          </a:p>
        </p:txBody>
      </p:sp>
      <p:sp>
        <p:nvSpPr>
          <p:cNvPr id="4" name="Slide Number Placeholder 3"/>
          <p:cNvSpPr>
            <a:spLocks noGrp="1"/>
          </p:cNvSpPr>
          <p:nvPr>
            <p:ph type="sldNum" sz="quarter" idx="10"/>
          </p:nvPr>
        </p:nvSpPr>
        <p:spPr/>
        <p:txBody>
          <a:bodyPr/>
          <a:lstStyle/>
          <a:p>
            <a:fld id="{208E132B-1838-4AA2-80A9-CFE37CC7ED86}" type="slidenum">
              <a:rPr lang="en-GB" smtClean="0"/>
              <a:t>21</a:t>
            </a:fld>
            <a:endParaRPr lang="en-GB"/>
          </a:p>
        </p:txBody>
      </p:sp>
    </p:spTree>
    <p:extLst>
      <p:ext uri="{BB962C8B-B14F-4D97-AF65-F5344CB8AC3E}">
        <p14:creationId xmlns:p14="http://schemas.microsoft.com/office/powerpoint/2010/main" val="151495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About the resources: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smtClean="0"/>
              <a:t>Practical</a:t>
            </a:r>
            <a:r>
              <a:rPr lang="en-GB" b="1" baseline="0" dirty="0" smtClean="0"/>
              <a:t> Biology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smtClean="0"/>
              <a:t>Tried</a:t>
            </a:r>
            <a:r>
              <a:rPr lang="en-GB" baseline="0" dirty="0" smtClean="0"/>
              <a:t> and tested practical activities that explain biological concepts.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smtClean="0"/>
              <a:t>Includes CLEAPSS safety advice, student sheets, technician guidance notes and equipment lists.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smtClean="0"/>
              <a:t>Resource developed by the Nuffield Foundation and the Royal Society of Biology in association with CLEAPSS.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smtClean="0"/>
              <a:t> </a:t>
            </a:r>
            <a:r>
              <a:rPr lang="en-GB" b="1" baseline="0" dirty="0" err="1" smtClean="0"/>
              <a:t>SciberMonkey</a:t>
            </a:r>
            <a:endParaRPr lang="en-GB" b="1" baseline="0"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smtClean="0"/>
              <a:t>Database of dynamic learning resources for science subjects.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smtClean="0"/>
              <a:t>Content</a:t>
            </a:r>
            <a:r>
              <a:rPr lang="en-GB" b="1" baseline="0" dirty="0" smtClean="0"/>
              <a:t> </a:t>
            </a:r>
            <a:r>
              <a:rPr lang="en-GB" b="0" baseline="0" dirty="0" smtClean="0"/>
              <a:t>q</a:t>
            </a:r>
            <a:r>
              <a:rPr lang="en-GB" dirty="0" smtClean="0"/>
              <a:t>uality assured by science teachers.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smtClean="0"/>
              <a:t>Resource</a:t>
            </a:r>
            <a:r>
              <a:rPr lang="en-GB" b="0" baseline="0" dirty="0" smtClean="0"/>
              <a:t> originally created by the Biochemical Society, an currently run by the Royal Society of Biology.</a:t>
            </a: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3</a:t>
            </a:fld>
            <a:endParaRPr lang="en-GB"/>
          </a:p>
        </p:txBody>
      </p:sp>
    </p:spTree>
    <p:extLst>
      <p:ext uri="{BB962C8B-B14F-4D97-AF65-F5344CB8AC3E}">
        <p14:creationId xmlns:p14="http://schemas.microsoft.com/office/powerpoint/2010/main" val="205376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Biology</a:t>
            </a:r>
            <a:r>
              <a:rPr lang="en-GB" sz="1200" b="1" baseline="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Careers Lesson</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4</a:t>
            </a:fld>
            <a:endParaRPr lang="en-GB"/>
          </a:p>
        </p:txBody>
      </p:sp>
    </p:spTree>
    <p:extLst>
      <p:ext uri="{BB962C8B-B14F-4D97-AF65-F5344CB8AC3E}">
        <p14:creationId xmlns:p14="http://schemas.microsoft.com/office/powerpoint/2010/main" val="167490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Biology</a:t>
            </a:r>
            <a:r>
              <a:rPr lang="en-GB" sz="1000" b="1" baseline="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Careers Lesson</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5</a:t>
            </a:fld>
            <a:endParaRPr lang="en-GB"/>
          </a:p>
        </p:txBody>
      </p:sp>
    </p:spTree>
    <p:extLst>
      <p:ext uri="{BB962C8B-B14F-4D97-AF65-F5344CB8AC3E}">
        <p14:creationId xmlns:p14="http://schemas.microsoft.com/office/powerpoint/2010/main" val="17163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outcomes</a:t>
            </a: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6</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a:t>
            </a:r>
            <a:r>
              <a:rPr lang="en-GB" b="1" baseline="0" dirty="0"/>
              <a:t> map</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7</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 map</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aseline="0" dirty="0"/>
              <a:t>Example answers (“</a:t>
            </a:r>
            <a:r>
              <a:rPr lang="en-GB" sz="1200" dirty="0"/>
              <a:t>What biology careers can you think of?”).</a:t>
            </a:r>
            <a:endParaRPr lang="en-GB" baseline="0" dirty="0"/>
          </a:p>
          <a:p>
            <a:endParaRPr lang="en-GB" baseline="0" dirty="0"/>
          </a:p>
          <a:p>
            <a:r>
              <a:rPr lang="en-GB" baseline="0" dirty="0"/>
              <a:t>Adapted from: </a:t>
            </a:r>
          </a:p>
          <a:p>
            <a:pPr marL="171450" indent="-171450">
              <a:buFont typeface="Wingdings" panose="05000000000000000000" pitchFamily="2" charset="2"/>
              <a:buChar char="§"/>
            </a:pPr>
            <a:r>
              <a:rPr lang="en-GB" dirty="0"/>
              <a:t>www.rsb.org.uk/images/Next_Steps_Booklet_v2.pdf</a:t>
            </a:r>
          </a:p>
          <a:p>
            <a:pPr marL="171450" indent="-171450">
              <a:buFont typeface="Wingdings" panose="05000000000000000000" pitchFamily="2" charset="2"/>
              <a:buChar char="§"/>
            </a:pPr>
            <a:r>
              <a:rPr lang="en-GB" dirty="0"/>
              <a:t>www.rsb.org.uk/images/Spotlight_on_the_Life_Sciences_-_A_Guide_to_Biology_Careers.pdf</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www.rsb.org.uk/careers-and-cpd/careers/make-a-difference</a:t>
            </a:r>
          </a:p>
        </p:txBody>
      </p:sp>
      <p:sp>
        <p:nvSpPr>
          <p:cNvPr id="4" name="Slide Number Placeholder 3"/>
          <p:cNvSpPr>
            <a:spLocks noGrp="1"/>
          </p:cNvSpPr>
          <p:nvPr>
            <p:ph type="sldNum" sz="quarter" idx="10"/>
          </p:nvPr>
        </p:nvSpPr>
        <p:spPr/>
        <p:txBody>
          <a:bodyPr/>
          <a:lstStyle/>
          <a:p>
            <a:fld id="{208E132B-1838-4AA2-80A9-CFE37CC7ED86}" type="slidenum">
              <a:rPr lang="en-GB" smtClean="0"/>
              <a:t>8</a:t>
            </a:fld>
            <a:endParaRPr lang="en-GB"/>
          </a:p>
        </p:txBody>
      </p:sp>
    </p:spTree>
    <p:extLst>
      <p:ext uri="{BB962C8B-B14F-4D97-AF65-F5344CB8AC3E}">
        <p14:creationId xmlns:p14="http://schemas.microsoft.com/office/powerpoint/2010/main" val="204482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 map</a:t>
            </a:r>
          </a:p>
          <a:p>
            <a:endParaRPr lang="en-GB"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aseline="0" dirty="0"/>
              <a:t>Example answers (“</a:t>
            </a:r>
            <a:r>
              <a:rPr lang="en-GB" sz="1200" dirty="0"/>
              <a:t>What might you study?”).</a:t>
            </a:r>
          </a:p>
          <a:p>
            <a:pPr marL="0" indent="0">
              <a:buFontTx/>
              <a:buNone/>
            </a:pPr>
            <a:endParaRPr lang="en-GB" baseline="0" dirty="0"/>
          </a:p>
          <a:p>
            <a:pPr marL="0" indent="0">
              <a:buFontTx/>
              <a:buNone/>
            </a:pPr>
            <a:r>
              <a:rPr lang="en-GB" baseline="0" dirty="0"/>
              <a:t>Adapted from: </a:t>
            </a:r>
          </a:p>
          <a:p>
            <a:pPr marL="171450" indent="-171450">
              <a:buFont typeface="Wingdings" panose="05000000000000000000" pitchFamily="2" charset="2"/>
              <a:buChar char="§"/>
            </a:pPr>
            <a:r>
              <a:rPr lang="en-GB" dirty="0"/>
              <a:t>www.rsb.org.uk/careers-and-cpd/careers/make-a-difference </a:t>
            </a:r>
          </a:p>
        </p:txBody>
      </p:sp>
      <p:sp>
        <p:nvSpPr>
          <p:cNvPr id="4" name="Slide Number Placeholder 3"/>
          <p:cNvSpPr>
            <a:spLocks noGrp="1"/>
          </p:cNvSpPr>
          <p:nvPr>
            <p:ph type="sldNum" sz="quarter" idx="10"/>
          </p:nvPr>
        </p:nvSpPr>
        <p:spPr/>
        <p:txBody>
          <a:bodyPr/>
          <a:lstStyle/>
          <a:p>
            <a:fld id="{208E132B-1838-4AA2-80A9-CFE37CC7ED86}" type="slidenum">
              <a:rPr lang="en-GB" smtClean="0"/>
              <a:t>9</a:t>
            </a:fld>
            <a:endParaRPr lang="en-GB"/>
          </a:p>
        </p:txBody>
      </p:sp>
    </p:spTree>
    <p:extLst>
      <p:ext uri="{BB962C8B-B14F-4D97-AF65-F5344CB8AC3E}">
        <p14:creationId xmlns:p14="http://schemas.microsoft.com/office/powerpoint/2010/main" val="39269224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rsb.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100000" l="0" r="99867">
                        <a14:foregroundMark x1="31333" y1="91717" x2="31333" y2="91717"/>
                        <a14:foregroundMark x1="34267" y1="85253" x2="34267" y2="85253"/>
                        <a14:foregroundMark x1="36067" y1="90404" x2="36067" y2="90404"/>
                        <a14:foregroundMark x1="31800" y1="90303" x2="31800" y2="90303"/>
                        <a14:foregroundMark x1="33267" y1="90707" x2="34267" y2="98384"/>
                        <a14:foregroundMark x1="74733" y1="86970" x2="75067" y2="96162"/>
                        <a14:foregroundMark x1="27067" y1="67879" x2="27067" y2="67879"/>
                        <a14:foregroundMark x1="29800" y1="74646" x2="29933" y2="75152"/>
                        <a14:foregroundMark x1="48733" y1="79697" x2="48733" y2="79697"/>
                      </a14:backgroundRemoval>
                    </a14:imgEffect>
                  </a14:imgLayer>
                </a14:imgProps>
              </a:ext>
              <a:ext uri="{28A0092B-C50C-407E-A947-70E740481C1C}">
                <a14:useLocalDpi xmlns:a14="http://schemas.microsoft.com/office/drawing/2010/main" val="0"/>
              </a:ext>
            </a:extLst>
          </a:blip>
          <a:srcRect r="7487"/>
          <a:stretch/>
        </p:blipFill>
        <p:spPr bwMode="auto">
          <a:xfrm flipH="1">
            <a:off x="1016" y="332656"/>
            <a:ext cx="9165578" cy="654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userDrawn="1"/>
        </p:nvSpPr>
        <p:spPr>
          <a:xfrm>
            <a:off x="252785" y="404664"/>
            <a:ext cx="2014610" cy="369332"/>
          </a:xfrm>
          <a:prstGeom prst="rect">
            <a:avLst/>
          </a:prstGeom>
        </p:spPr>
        <p:txBody>
          <a:bodyPr wrap="square">
            <a:spAutoFit/>
          </a:bodyPr>
          <a:lstStyle/>
          <a:p>
            <a:pPr algn="ctr"/>
            <a:r>
              <a:rPr lang="en-GB" dirty="0">
                <a:solidFill>
                  <a:srgbClr val="48A942"/>
                </a:solidFill>
                <a:hlinkClick r:id="rId4"/>
              </a:rPr>
              <a:t>www.rsb.org.uk</a:t>
            </a:r>
            <a:r>
              <a:rPr lang="en-GB" dirty="0">
                <a:solidFill>
                  <a:srgbClr val="48A942"/>
                </a:solidFill>
              </a:rPr>
              <a:t> </a:t>
            </a:r>
          </a:p>
        </p:txBody>
      </p:sp>
    </p:spTree>
    <p:extLst>
      <p:ext uri="{BB962C8B-B14F-4D97-AF65-F5344CB8AC3E}">
        <p14:creationId xmlns:p14="http://schemas.microsoft.com/office/powerpoint/2010/main" val="374464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971600" y="1"/>
            <a:ext cx="5540151" cy="1052735"/>
          </a:xfrm>
        </p:spPr>
        <p:txBody>
          <a:bodyPr>
            <a:normAutofit/>
          </a:bodyPr>
          <a:lstStyle>
            <a:lvl1pPr algn="ctr">
              <a:defRPr sz="3200"/>
            </a:lvl1pPr>
          </a:lstStyle>
          <a:p>
            <a:r>
              <a:rPr lang="en-US" dirty="0"/>
              <a:t>Click to edit Master title style</a:t>
            </a:r>
            <a:endParaRPr lang="en-GB" dirty="0"/>
          </a:p>
        </p:txBody>
      </p:sp>
    </p:spTree>
    <p:extLst>
      <p:ext uri="{BB962C8B-B14F-4D97-AF65-F5344CB8AC3E}">
        <p14:creationId xmlns:p14="http://schemas.microsoft.com/office/powerpoint/2010/main" val="330529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5790457"/>
            <a:ext cx="662879" cy="662879"/>
          </a:xfrm>
          <a:prstGeom prst="rect">
            <a:avLst/>
          </a:prstGeom>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8304" y="5157192"/>
            <a:ext cx="1296144" cy="1296144"/>
          </a:xfrm>
          <a:prstGeom prst="rect">
            <a:avLst/>
          </a:prstGeom>
        </p:spPr>
      </p:pic>
      <p:pic>
        <p:nvPicPr>
          <p:cNvPr id="6" name="Picture 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5885661"/>
            <a:ext cx="457200" cy="457200"/>
          </a:xfrm>
          <a:prstGeom prst="rect">
            <a:avLst/>
          </a:prstGeom>
        </p:spPr>
      </p:pic>
      <p:pic>
        <p:nvPicPr>
          <p:cNvPr id="7" name="Picture 6"/>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328"/>
            <a:ext cx="914400" cy="914400"/>
          </a:xfrm>
          <a:prstGeom prst="rect">
            <a:avLst/>
          </a:prstGeom>
          <a:noFill/>
          <a:ln>
            <a:noFill/>
          </a:ln>
        </p:spPr>
      </p:pic>
      <p:pic>
        <p:nvPicPr>
          <p:cNvPr id="8" name="Picture 7"/>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8424" y="1484784"/>
            <a:ext cx="529208" cy="529208"/>
          </a:xfrm>
          <a:prstGeom prst="rect">
            <a:avLst/>
          </a:prstGeom>
        </p:spPr>
      </p:pic>
      <p:pic>
        <p:nvPicPr>
          <p:cNvPr id="9" name="Picture 8"/>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610944"/>
            <a:ext cx="338336" cy="338336"/>
          </a:xfrm>
          <a:prstGeom prst="rect">
            <a:avLst/>
          </a:prstGeom>
        </p:spPr>
      </p:pic>
      <p:pic>
        <p:nvPicPr>
          <p:cNvPr id="10" name="Picture 9"/>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6416" y="5750034"/>
            <a:ext cx="648072" cy="648072"/>
          </a:xfrm>
          <a:prstGeom prst="rect">
            <a:avLst/>
          </a:prstGeom>
        </p:spPr>
      </p:pic>
      <p:pic>
        <p:nvPicPr>
          <p:cNvPr id="11" name="Picture 10"/>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40000">
            <a:off x="267458" y="4469396"/>
            <a:ext cx="513161" cy="513161"/>
          </a:xfrm>
          <a:prstGeom prst="rect">
            <a:avLst/>
          </a:prstGeom>
        </p:spPr>
      </p:pic>
      <p:sp>
        <p:nvSpPr>
          <p:cNvPr id="13" name="Title 1"/>
          <p:cNvSpPr>
            <a:spLocks noGrp="1"/>
          </p:cNvSpPr>
          <p:nvPr>
            <p:ph type="ctrTitle"/>
          </p:nvPr>
        </p:nvSpPr>
        <p:spPr>
          <a:xfrm>
            <a:off x="971600" y="1"/>
            <a:ext cx="5540151" cy="1052735"/>
          </a:xfrm>
        </p:spPr>
        <p:txBody>
          <a:bodyPr>
            <a:normAutofit/>
          </a:bodyPr>
          <a:lstStyle>
            <a:lvl1pPr algn="ctr">
              <a:defRPr sz="3200"/>
            </a:lvl1pPr>
          </a:lstStyle>
          <a:p>
            <a:r>
              <a:rPr lang="en-US" dirty="0"/>
              <a:t>Click to edit Master title style</a:t>
            </a:r>
            <a:endParaRPr lang="en-GB" dirty="0"/>
          </a:p>
        </p:txBody>
      </p:sp>
    </p:spTree>
    <p:extLst>
      <p:ext uri="{BB962C8B-B14F-4D97-AF65-F5344CB8AC3E}">
        <p14:creationId xmlns:p14="http://schemas.microsoft.com/office/powerpoint/2010/main" val="2226323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S:\MMC\Alexandra S\Graphics\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p:cNvGrpSpPr>
            <a:grpSpLocks/>
          </p:cNvGrpSpPr>
          <p:nvPr/>
        </p:nvGrpSpPr>
        <p:grpSpPr bwMode="auto">
          <a:xfrm>
            <a:off x="0" y="6256338"/>
            <a:ext cx="9144000" cy="601662"/>
            <a:chOff x="0" y="6255939"/>
            <a:chExt cx="9144000" cy="602058"/>
          </a:xfrm>
        </p:grpSpPr>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30341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rgbClr val="003D7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sb.org.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sb.org.uk/careers-and-cpd/careers/make-a-differe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www.rsb.org.uk/images/Spotlight_on_the_Life_Sciences_-_A_Guide_to_Biology_Career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sb.org.uk/images/Becoming_a_Biologist_Degrees_and_Careers_in_Biolog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sb.org.uk/careers-and-cpd/careers/employment/technicians-careers-profil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8" Type="http://schemas.openxmlformats.org/officeDocument/2006/relationships/hyperlink" Target="https://www.rsb.org.uk/images/Spotlight_on_the_Life_Sciences_-_A_Guide_to_Biology_Careers.pdf" TargetMode="External"/><Relationship Id="rId3" Type="http://schemas.openxmlformats.org/officeDocument/2006/relationships/hyperlink" Target="http://www.rsb.org.uk/images/Becoming_a_Biologist_Degrees_and_Careers_in_Biology.pdf" TargetMode="External"/><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rsb.org.uk/images/Bioscience%20Careers%20Resources%20for%20schools.pdf" TargetMode="External"/><Relationship Id="rId11" Type="http://schemas.openxmlformats.org/officeDocument/2006/relationships/image" Target="../media/image21.jpg"/><Relationship Id="rId5" Type="http://schemas.openxmlformats.org/officeDocument/2006/relationships/hyperlink" Target="http://www.rsb.org.uk/careers" TargetMode="External"/><Relationship Id="rId10" Type="http://schemas.openxmlformats.org/officeDocument/2006/relationships/hyperlink" Target="https://www.rsb.org.uk/images/Next_Steps_Booklet_v2.pdf" TargetMode="External"/><Relationship Id="rId4" Type="http://schemas.openxmlformats.org/officeDocument/2006/relationships/image" Target="../media/image18.jpg"/><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8" Type="http://schemas.openxmlformats.org/officeDocument/2006/relationships/hyperlink" Target="http://www.biochemistry.org/" TargetMode="External"/><Relationship Id="rId3" Type="http://schemas.openxmlformats.org/officeDocument/2006/relationships/hyperlink" Target="http://www.biochemistry.org/education/schoolsandcolleges.aspx" TargetMode="External"/><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biochemistry.org/Portals/0/Education/Docs/Industry%20resource%20Web%20PDF.pdf" TargetMode="External"/><Relationship Id="rId5" Type="http://schemas.openxmlformats.org/officeDocument/2006/relationships/image" Target="../media/image22.jpg"/><Relationship Id="rId10" Type="http://schemas.openxmlformats.org/officeDocument/2006/relationships/image" Target="../media/image24.jpg"/><Relationship Id="rId4" Type="http://schemas.openxmlformats.org/officeDocument/2006/relationships/hyperlink" Target="http://www.biochemistry.org/Portals/0/Education/Docs/Biochem_Booklet_web%20NEW.pdf" TargetMode="External"/><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hyperlink" Target="https://biologyheritage.rsb.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biologyheritage.rsb.org.uk/bc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S9clK9k2ynM"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www.biochemistry.org/" TargetMode="External"/><Relationship Id="rId7" Type="http://schemas.openxmlformats.org/officeDocument/2006/relationships/hyperlink" Target="http://www.nuffieldfoundati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cibermonkey.org/" TargetMode="External"/><Relationship Id="rId5" Type="http://schemas.openxmlformats.org/officeDocument/2006/relationships/hyperlink" Target="http://www.nuffieldfoundation.org/practical-biology/topics" TargetMode="External"/><Relationship Id="rId4" Type="http://schemas.openxmlformats.org/officeDocument/2006/relationships/image" Target="../media/image12.jp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hyperlink" Target="http://www.biochemistry.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www.rsb.org.uk/career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03648" y="3969096"/>
            <a:ext cx="3312000" cy="324000"/>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03648" y="3140968"/>
            <a:ext cx="6012000" cy="612000"/>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15616" y="1485939"/>
            <a:ext cx="6912768" cy="4247317"/>
          </a:xfrm>
          <a:prstGeom prst="rect">
            <a:avLst/>
          </a:prstGeom>
          <a:ln>
            <a:noFill/>
          </a:ln>
        </p:spPr>
        <p:txBody>
          <a:bodyPr wrap="square">
            <a:spAutoFit/>
          </a:bodyPr>
          <a:lstStyle/>
          <a:p>
            <a:r>
              <a:rPr lang="en-GB" b="1" dirty="0">
                <a:solidFill>
                  <a:srgbClr val="003D7D"/>
                </a:solidFill>
              </a:rPr>
              <a:t>HOW TO USE THIS PRESENTATION</a:t>
            </a:r>
          </a:p>
          <a:p>
            <a:r>
              <a:rPr lang="en-GB" dirty="0">
                <a:solidFill>
                  <a:srgbClr val="003D7D"/>
                </a:solidFill>
              </a:rPr>
              <a:t>This Presentation should be used alongside the </a:t>
            </a:r>
            <a:r>
              <a:rPr lang="en-GB" b="1" dirty="0"/>
              <a:t>Biology Careers Lesson Plan</a:t>
            </a:r>
            <a:r>
              <a:rPr lang="en-GB" i="1" dirty="0"/>
              <a:t>.</a:t>
            </a:r>
            <a:endParaRPr lang="en-GB" dirty="0">
              <a:solidFill>
                <a:srgbClr val="003D7D"/>
              </a:solidFill>
            </a:endParaRPr>
          </a:p>
          <a:p>
            <a:endParaRPr lang="en-GB" dirty="0">
              <a:solidFill>
                <a:srgbClr val="003D7D"/>
              </a:solidFill>
            </a:endParaRPr>
          </a:p>
          <a:p>
            <a:pPr marL="285750" indent="-285750">
              <a:buFont typeface="Wingdings" panose="05000000000000000000" pitchFamily="2" charset="2"/>
              <a:buChar char="§"/>
            </a:pPr>
            <a:r>
              <a:rPr lang="en-GB" dirty="0">
                <a:solidFill>
                  <a:srgbClr val="003D7D"/>
                </a:solidFill>
              </a:rPr>
              <a:t>Clickable URL links appear as </a:t>
            </a:r>
            <a:r>
              <a:rPr lang="en-GB" u="sng" dirty="0">
                <a:solidFill>
                  <a:srgbClr val="48A942"/>
                </a:solidFill>
              </a:rPr>
              <a:t>www.domain.com</a:t>
            </a:r>
            <a:endParaRPr lang="en-GB" u="sng" dirty="0">
              <a:solidFill>
                <a:srgbClr val="003D7D"/>
              </a:solidFill>
            </a:endParaRPr>
          </a:p>
          <a:p>
            <a:endParaRPr lang="en-GB" b="1" u="sng" dirty="0">
              <a:solidFill>
                <a:srgbClr val="003D7D"/>
              </a:solidFill>
            </a:endParaRPr>
          </a:p>
          <a:p>
            <a:pPr marL="285750" indent="-285750">
              <a:buFont typeface="Wingdings" panose="05000000000000000000" pitchFamily="2" charset="2"/>
              <a:buChar char="§"/>
            </a:pPr>
            <a:r>
              <a:rPr lang="en-GB" dirty="0">
                <a:solidFill>
                  <a:srgbClr val="003D7D"/>
                </a:solidFill>
              </a:rPr>
              <a:t>References to specific careers resources appear in green boxes.</a:t>
            </a:r>
          </a:p>
          <a:p>
            <a:pPr marL="285750" indent="-285750">
              <a:buFont typeface="Wingdings" panose="05000000000000000000" pitchFamily="2" charset="2"/>
              <a:buChar char="§"/>
            </a:pPr>
            <a:endParaRPr lang="en-GB" dirty="0">
              <a:solidFill>
                <a:srgbClr val="003D7D"/>
              </a:solidFill>
            </a:endParaRPr>
          </a:p>
          <a:p>
            <a:pPr marL="285750" indent="-285750">
              <a:buFont typeface="Wingdings" panose="05000000000000000000" pitchFamily="2" charset="2"/>
              <a:buChar char="§"/>
            </a:pPr>
            <a:r>
              <a:rPr lang="en-GB" dirty="0">
                <a:solidFill>
                  <a:srgbClr val="003D7D"/>
                </a:solidFill>
              </a:rPr>
              <a:t>Activities appear in blue boxes.</a:t>
            </a:r>
          </a:p>
          <a:p>
            <a:pPr marL="285750" indent="-285750">
              <a:buFont typeface="Wingdings" panose="05000000000000000000" pitchFamily="2" charset="2"/>
              <a:buChar char="§"/>
            </a:pPr>
            <a:endParaRPr lang="en-GB" dirty="0">
              <a:solidFill>
                <a:srgbClr val="003D7D"/>
              </a:solidFill>
            </a:endParaRPr>
          </a:p>
          <a:p>
            <a:pPr marL="285750" indent="-285750">
              <a:buFont typeface="Wingdings" panose="05000000000000000000" pitchFamily="2" charset="2"/>
              <a:buChar char="§"/>
            </a:pPr>
            <a:endParaRPr lang="en-GB" dirty="0">
              <a:solidFill>
                <a:srgbClr val="003D7D"/>
              </a:solidFill>
            </a:endParaRPr>
          </a:p>
          <a:p>
            <a:pPr marL="285750" indent="-285750">
              <a:buFont typeface="Wingdings" panose="05000000000000000000" pitchFamily="2" charset="2"/>
              <a:buChar char="§"/>
            </a:pPr>
            <a:endParaRPr lang="en-GB" dirty="0">
              <a:solidFill>
                <a:srgbClr val="003D7D"/>
              </a:solidFill>
            </a:endParaRPr>
          </a:p>
          <a:p>
            <a:r>
              <a:rPr lang="en-GB" dirty="0">
                <a:solidFill>
                  <a:srgbClr val="003D7D"/>
                </a:solidFill>
              </a:rPr>
              <a:t>You can find out more about the </a:t>
            </a:r>
            <a:r>
              <a:rPr lang="en-GB" b="1" dirty="0">
                <a:solidFill>
                  <a:srgbClr val="003D7D"/>
                </a:solidFill>
              </a:rPr>
              <a:t>Royal Society of Biology </a:t>
            </a:r>
            <a:r>
              <a:rPr lang="en-GB" dirty="0">
                <a:solidFill>
                  <a:srgbClr val="003D7D"/>
                </a:solidFill>
              </a:rPr>
              <a:t>at </a:t>
            </a:r>
            <a:r>
              <a:rPr lang="en-GB" dirty="0">
                <a:solidFill>
                  <a:srgbClr val="003D7D"/>
                </a:solidFill>
                <a:hlinkClick r:id="rId3"/>
              </a:rPr>
              <a:t>www.rsb.org.uk</a:t>
            </a:r>
            <a:r>
              <a:rPr lang="en-GB" dirty="0">
                <a:solidFill>
                  <a:srgbClr val="003D7D"/>
                </a:solidFill>
              </a:rPr>
              <a:t>.</a:t>
            </a:r>
          </a:p>
        </p:txBody>
      </p:sp>
    </p:spTree>
    <p:extLst>
      <p:ext uri="{BB962C8B-B14F-4D97-AF65-F5344CB8AC3E}">
        <p14:creationId xmlns:p14="http://schemas.microsoft.com/office/powerpoint/2010/main" val="154760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7391" y="1772816"/>
            <a:ext cx="8218076" cy="4154984"/>
          </a:xfrm>
          <a:prstGeom prst="rect">
            <a:avLst/>
          </a:prstGeom>
        </p:spPr>
        <p:txBody>
          <a:bodyPr wrap="square">
            <a:spAutoFit/>
          </a:bodyPr>
          <a:lstStyle/>
          <a:p>
            <a:r>
              <a:rPr lang="en-GB" sz="2400" b="1" dirty="0">
                <a:solidFill>
                  <a:srgbClr val="003D7D"/>
                </a:solidFill>
              </a:rPr>
              <a:t>What skills biologists might have developed:</a:t>
            </a: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Analytical skills</a:t>
            </a:r>
          </a:p>
          <a:p>
            <a:pPr marL="342900" indent="-342900">
              <a:buFont typeface="Wingdings" panose="05000000000000000000" pitchFamily="2" charset="2"/>
              <a:buChar char="§"/>
            </a:pPr>
            <a:r>
              <a:rPr lang="en-GB" sz="2400" dirty="0">
                <a:solidFill>
                  <a:srgbClr val="003D7D"/>
                </a:solidFill>
              </a:rPr>
              <a:t>Attention to detail</a:t>
            </a:r>
          </a:p>
          <a:p>
            <a:pPr marL="342900" indent="-342900">
              <a:buFont typeface="Wingdings" panose="05000000000000000000" pitchFamily="2" charset="2"/>
              <a:buChar char="§"/>
            </a:pPr>
            <a:r>
              <a:rPr lang="en-GB" sz="2400" dirty="0">
                <a:solidFill>
                  <a:srgbClr val="003D7D"/>
                </a:solidFill>
              </a:rPr>
              <a:t>Communication</a:t>
            </a:r>
          </a:p>
          <a:p>
            <a:pPr marL="342900" indent="-342900">
              <a:buFont typeface="Wingdings" panose="05000000000000000000" pitchFamily="2" charset="2"/>
              <a:buChar char="§"/>
            </a:pPr>
            <a:r>
              <a:rPr lang="en-GB" sz="2400" dirty="0">
                <a:solidFill>
                  <a:srgbClr val="003D7D"/>
                </a:solidFill>
              </a:rPr>
              <a:t>Creative thinking</a:t>
            </a:r>
          </a:p>
          <a:p>
            <a:pPr marL="342900" indent="-342900">
              <a:buFont typeface="Wingdings" panose="05000000000000000000" pitchFamily="2" charset="2"/>
              <a:buChar char="§"/>
            </a:pPr>
            <a:r>
              <a:rPr lang="en-GB" sz="2400" dirty="0">
                <a:solidFill>
                  <a:srgbClr val="003D7D"/>
                </a:solidFill>
              </a:rPr>
              <a:t>IT skills</a:t>
            </a:r>
          </a:p>
          <a:p>
            <a:pPr marL="342900" indent="-342900">
              <a:buFont typeface="Wingdings" panose="05000000000000000000" pitchFamily="2" charset="2"/>
              <a:buChar char="§"/>
            </a:pPr>
            <a:r>
              <a:rPr lang="en-GB" sz="2400" dirty="0">
                <a:solidFill>
                  <a:srgbClr val="003D7D"/>
                </a:solidFill>
              </a:rPr>
              <a:t>Leadership</a:t>
            </a:r>
          </a:p>
          <a:p>
            <a:pPr marL="342900" indent="-342900">
              <a:buFont typeface="Wingdings" panose="05000000000000000000" pitchFamily="2" charset="2"/>
              <a:buChar char="§"/>
            </a:pPr>
            <a:r>
              <a:rPr lang="en-GB" sz="2400" dirty="0">
                <a:solidFill>
                  <a:srgbClr val="003D7D"/>
                </a:solidFill>
              </a:rPr>
              <a:t>Multitasking</a:t>
            </a:r>
          </a:p>
          <a:p>
            <a:pPr marL="342900" indent="-342900">
              <a:buFont typeface="Wingdings" panose="05000000000000000000" pitchFamily="2" charset="2"/>
              <a:buChar char="§"/>
            </a:pPr>
            <a:r>
              <a:rPr lang="en-GB" sz="2400" dirty="0">
                <a:solidFill>
                  <a:srgbClr val="003D7D"/>
                </a:solidFill>
              </a:rPr>
              <a:t>Numeracy and maths</a:t>
            </a:r>
          </a:p>
          <a:p>
            <a:pPr marL="342900" indent="-342900">
              <a:buFont typeface="Wingdings" panose="05000000000000000000" pitchFamily="2" charset="2"/>
              <a:buChar char="§"/>
            </a:pPr>
            <a:r>
              <a:rPr lang="en-GB" sz="2400" dirty="0">
                <a:solidFill>
                  <a:srgbClr val="003D7D"/>
                </a:solidFill>
              </a:rPr>
              <a:t>Observational skills</a:t>
            </a:r>
          </a:p>
        </p:txBody>
      </p:sp>
      <p:sp>
        <p:nvSpPr>
          <p:cNvPr id="2" name="Rectangle 1"/>
          <p:cNvSpPr/>
          <p:nvPr/>
        </p:nvSpPr>
        <p:spPr>
          <a:xfrm>
            <a:off x="5076056" y="1772816"/>
            <a:ext cx="3609411" cy="4508927"/>
          </a:xfrm>
          <a:prstGeom prst="rect">
            <a:avLst/>
          </a:prstGeom>
        </p:spPr>
        <p:txBody>
          <a:bodyPr wrap="square">
            <a:spAutoFit/>
          </a:bodyPr>
          <a:lstStyle/>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Planning</a:t>
            </a:r>
          </a:p>
          <a:p>
            <a:pPr marL="342900" indent="-342900">
              <a:buFont typeface="Wingdings" panose="05000000000000000000" pitchFamily="2" charset="2"/>
              <a:buChar char="§"/>
            </a:pPr>
            <a:r>
              <a:rPr lang="en-GB" sz="2400" dirty="0">
                <a:solidFill>
                  <a:srgbClr val="003D7D"/>
                </a:solidFill>
              </a:rPr>
              <a:t>Presentation skills</a:t>
            </a:r>
          </a:p>
          <a:p>
            <a:pPr marL="342900" indent="-342900">
              <a:buFont typeface="Wingdings" panose="05000000000000000000" pitchFamily="2" charset="2"/>
              <a:buChar char="§"/>
            </a:pPr>
            <a:r>
              <a:rPr lang="en-GB" sz="2400" dirty="0">
                <a:solidFill>
                  <a:srgbClr val="003D7D"/>
                </a:solidFill>
              </a:rPr>
              <a:t>Problem-solving</a:t>
            </a:r>
          </a:p>
          <a:p>
            <a:pPr marL="342900" indent="-342900">
              <a:buFont typeface="Wingdings" panose="05000000000000000000" pitchFamily="2" charset="2"/>
              <a:buChar char="§"/>
            </a:pPr>
            <a:r>
              <a:rPr lang="en-GB" sz="2400" dirty="0">
                <a:solidFill>
                  <a:srgbClr val="003D7D"/>
                </a:solidFill>
              </a:rPr>
              <a:t>Research</a:t>
            </a:r>
          </a:p>
          <a:p>
            <a:pPr marL="342900" indent="-342900">
              <a:buFont typeface="Wingdings" panose="05000000000000000000" pitchFamily="2" charset="2"/>
              <a:buChar char="§"/>
            </a:pPr>
            <a:r>
              <a:rPr lang="en-GB" sz="2300" dirty="0">
                <a:solidFill>
                  <a:srgbClr val="003D7D"/>
                </a:solidFill>
              </a:rPr>
              <a:t>Resource management</a:t>
            </a:r>
          </a:p>
          <a:p>
            <a:pPr marL="342900" indent="-342900">
              <a:buFont typeface="Wingdings" panose="05000000000000000000" pitchFamily="2" charset="2"/>
              <a:buChar char="§"/>
            </a:pPr>
            <a:r>
              <a:rPr lang="en-GB" sz="2400" dirty="0">
                <a:solidFill>
                  <a:srgbClr val="003D7D"/>
                </a:solidFill>
              </a:rPr>
              <a:t>Scientific techniques</a:t>
            </a:r>
          </a:p>
          <a:p>
            <a:pPr marL="342900" indent="-342900">
              <a:buFont typeface="Wingdings" panose="05000000000000000000" pitchFamily="2" charset="2"/>
              <a:buChar char="§"/>
            </a:pPr>
            <a:r>
              <a:rPr lang="en-GB" sz="2400" dirty="0">
                <a:solidFill>
                  <a:srgbClr val="003D7D"/>
                </a:solidFill>
              </a:rPr>
              <a:t>Self-motivation</a:t>
            </a:r>
          </a:p>
          <a:p>
            <a:pPr marL="342900" indent="-342900">
              <a:buFont typeface="Wingdings" panose="05000000000000000000" pitchFamily="2" charset="2"/>
              <a:buChar char="§"/>
            </a:pPr>
            <a:r>
              <a:rPr lang="en-GB" sz="2400" dirty="0">
                <a:solidFill>
                  <a:srgbClr val="003D7D"/>
                </a:solidFill>
              </a:rPr>
              <a:t>Team working</a:t>
            </a:r>
          </a:p>
          <a:p>
            <a:pPr marL="342900" indent="-342900">
              <a:buFont typeface="Wingdings" panose="05000000000000000000" pitchFamily="2" charset="2"/>
              <a:buChar char="§"/>
            </a:pPr>
            <a:r>
              <a:rPr lang="en-GB" sz="2400" dirty="0">
                <a:solidFill>
                  <a:srgbClr val="003D7D"/>
                </a:solidFill>
              </a:rPr>
              <a:t>Time management</a:t>
            </a:r>
          </a:p>
          <a:p>
            <a:pPr marL="342900" indent="-342900">
              <a:buFont typeface="Wingdings" panose="05000000000000000000" pitchFamily="2" charset="2"/>
              <a:buChar char="§"/>
            </a:pPr>
            <a:endParaRPr lang="en-GB" sz="2400" dirty="0">
              <a:solidFill>
                <a:srgbClr val="003D7D"/>
              </a:solidFill>
            </a:endParaRPr>
          </a:p>
        </p:txBody>
      </p:sp>
    </p:spTree>
    <p:extLst>
      <p:ext uri="{BB962C8B-B14F-4D97-AF65-F5344CB8AC3E}">
        <p14:creationId xmlns:p14="http://schemas.microsoft.com/office/powerpoint/2010/main" val="160182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4121" y="1662917"/>
            <a:ext cx="3185792" cy="1446550"/>
          </a:xfrm>
          <a:prstGeom prst="rect">
            <a:avLst/>
          </a:prstGeom>
        </p:spPr>
        <p:txBody>
          <a:bodyPr wrap="square">
            <a:spAutoFit/>
          </a:bodyPr>
          <a:lstStyle/>
          <a:p>
            <a:r>
              <a:rPr lang="en-GB" sz="2200" b="1" dirty="0">
                <a:solidFill>
                  <a:srgbClr val="003D7D"/>
                </a:solidFill>
              </a:rPr>
              <a:t>Make a Difference </a:t>
            </a:r>
            <a:r>
              <a:rPr lang="en-GB" sz="2200" dirty="0">
                <a:solidFill>
                  <a:srgbClr val="003D7D"/>
                </a:solidFill>
              </a:rPr>
              <a:t>posters and website highlight career paths biologists can take:</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4" name="Rectangle 3"/>
          <p:cNvSpPr/>
          <p:nvPr/>
        </p:nvSpPr>
        <p:spPr>
          <a:xfrm>
            <a:off x="894843" y="5179839"/>
            <a:ext cx="7363170" cy="769441"/>
          </a:xfrm>
          <a:prstGeom prst="rect">
            <a:avLst/>
          </a:prstGeom>
        </p:spPr>
        <p:txBody>
          <a:bodyPr wrap="square">
            <a:spAutoFit/>
          </a:bodyPr>
          <a:lstStyle/>
          <a:p>
            <a:pPr algn="ctr"/>
            <a:r>
              <a:rPr lang="en-GB" sz="2200" dirty="0">
                <a:solidFill>
                  <a:srgbClr val="48A942"/>
                </a:solidFill>
                <a:hlinkClick r:id="rId3"/>
              </a:rPr>
              <a:t>www.rsb.org.uk/careers-and-cpd/careers/make-a-difference</a:t>
            </a:r>
            <a:r>
              <a:rPr lang="en-GB" sz="2200" dirty="0">
                <a:solidFill>
                  <a:srgbClr val="48A942"/>
                </a:solidFill>
              </a:rPr>
              <a:t>  </a:t>
            </a:r>
            <a:endParaRPr lang="en-GB" sz="2200" dirty="0">
              <a:solidFill>
                <a:srgbClr val="48A942"/>
              </a:solidFill>
              <a:latin typeface="Arial" pitchFamily="34" charset="0"/>
              <a:cs typeface="Arial" pitchFamily="34" charset="0"/>
            </a:endParaRPr>
          </a:p>
        </p:txBody>
      </p:sp>
      <p:pic>
        <p:nvPicPr>
          <p:cNvPr id="1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85807" y="1624236"/>
            <a:ext cx="4717636" cy="33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4121" y="1662917"/>
            <a:ext cx="3185792" cy="1785104"/>
          </a:xfrm>
          <a:prstGeom prst="rect">
            <a:avLst/>
          </a:prstGeom>
        </p:spPr>
        <p:txBody>
          <a:bodyPr wrap="square">
            <a:spAutoFit/>
          </a:bodyPr>
          <a:lstStyle/>
          <a:p>
            <a:r>
              <a:rPr lang="en-GB" sz="2200" b="1" dirty="0"/>
              <a:t>Spotlight on the Life Sciences </a:t>
            </a:r>
            <a:r>
              <a:rPr lang="en-GB" sz="2200" dirty="0"/>
              <a:t>is a guide to biology careers and includes </a:t>
            </a:r>
            <a:r>
              <a:rPr lang="en-GB" sz="2200" dirty="0" smtClean="0"/>
              <a:t>interviews with biologists:</a:t>
            </a:r>
            <a:endParaRPr lang="en-GB" sz="2200" dirty="0"/>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4" name="Rectangle 3"/>
          <p:cNvSpPr/>
          <p:nvPr/>
        </p:nvSpPr>
        <p:spPr>
          <a:xfrm>
            <a:off x="894843" y="5157192"/>
            <a:ext cx="7363170" cy="769441"/>
          </a:xfrm>
          <a:prstGeom prst="rect">
            <a:avLst/>
          </a:prstGeom>
        </p:spPr>
        <p:txBody>
          <a:bodyPr wrap="square">
            <a:spAutoFit/>
          </a:bodyPr>
          <a:lstStyle/>
          <a:p>
            <a:pPr algn="ctr"/>
            <a:r>
              <a:rPr lang="en-GB" sz="2200" dirty="0">
                <a:hlinkClick r:id="rId3"/>
              </a:rPr>
              <a:t>www.rsb.org.uk/images/Spotlight_on_the_Life_Sciences_-_A_Guide_to_Biology_Careers.pdf</a:t>
            </a:r>
            <a:r>
              <a:rPr lang="en-GB" sz="2200" dirty="0"/>
              <a:t>  </a:t>
            </a:r>
            <a:endParaRPr lang="en-GB" sz="2200" dirty="0">
              <a:latin typeface="Arial" pitchFamily="34" charset="0"/>
              <a:cs typeface="Arial" pitchFamily="34" charset="0"/>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8125" y="1630734"/>
            <a:ext cx="2290707" cy="33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80504" y="1629344"/>
            <a:ext cx="2323475" cy="33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64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7390" y="2132855"/>
            <a:ext cx="8218077" cy="2160241"/>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 Profile Card/Pitch</a:t>
            </a:r>
            <a:endParaRPr lang="en-GB" sz="2800" dirty="0"/>
          </a:p>
        </p:txBody>
      </p:sp>
      <p:sp>
        <p:nvSpPr>
          <p:cNvPr id="13" name="Rectangle 12"/>
          <p:cNvSpPr/>
          <p:nvPr/>
        </p:nvSpPr>
        <p:spPr>
          <a:xfrm>
            <a:off x="899592" y="2636912"/>
            <a:ext cx="7267103" cy="1200329"/>
          </a:xfrm>
          <a:prstGeom prst="rect">
            <a:avLst/>
          </a:prstGeom>
        </p:spPr>
        <p:txBody>
          <a:bodyPr wrap="square">
            <a:spAutoFit/>
          </a:bodyPr>
          <a:lstStyle/>
          <a:p>
            <a:r>
              <a:rPr lang="en-GB" sz="2400" dirty="0"/>
              <a:t>Make your own </a:t>
            </a:r>
            <a:r>
              <a:rPr lang="en-GB" sz="2400" b="1" dirty="0"/>
              <a:t>career profile card </a:t>
            </a:r>
            <a:r>
              <a:rPr lang="en-GB" sz="2400" dirty="0"/>
              <a:t>or create a </a:t>
            </a:r>
            <a:r>
              <a:rPr lang="en-GB" sz="2400" b="1" dirty="0"/>
              <a:t>30-second pitch </a:t>
            </a:r>
            <a:r>
              <a:rPr lang="en-GB" sz="2400" dirty="0"/>
              <a:t>for a biology career using the </a:t>
            </a:r>
            <a:r>
              <a:rPr lang="en-GB" sz="2400" b="1" dirty="0"/>
              <a:t>Make a Difference </a:t>
            </a:r>
            <a:r>
              <a:rPr lang="en-GB" sz="2400" dirty="0"/>
              <a:t>posters/website and </a:t>
            </a:r>
            <a:r>
              <a:rPr lang="en-GB" sz="2400" b="1" dirty="0"/>
              <a:t>Spotlight </a:t>
            </a:r>
            <a:r>
              <a:rPr lang="en-GB" sz="2400" dirty="0"/>
              <a:t>booklet.</a:t>
            </a:r>
          </a:p>
        </p:txBody>
      </p:sp>
    </p:spTree>
    <p:extLst>
      <p:ext uri="{BB962C8B-B14F-4D97-AF65-F5344CB8AC3E}">
        <p14:creationId xmlns:p14="http://schemas.microsoft.com/office/powerpoint/2010/main" val="86557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6" name="Rectangle 5"/>
          <p:cNvSpPr/>
          <p:nvPr/>
        </p:nvSpPr>
        <p:spPr>
          <a:xfrm>
            <a:off x="594120" y="1662917"/>
            <a:ext cx="4409927" cy="2123658"/>
          </a:xfrm>
          <a:prstGeom prst="rect">
            <a:avLst/>
          </a:prstGeom>
        </p:spPr>
        <p:txBody>
          <a:bodyPr wrap="square">
            <a:spAutoFit/>
          </a:bodyPr>
          <a:lstStyle/>
          <a:p>
            <a:r>
              <a:rPr lang="en-GB" sz="2200" b="1" dirty="0"/>
              <a:t>Becoming a Biologist </a:t>
            </a:r>
            <a:r>
              <a:rPr lang="en-GB" sz="2200" dirty="0"/>
              <a:t>includes information on:</a:t>
            </a:r>
          </a:p>
          <a:p>
            <a:pPr marL="342900" indent="-342900">
              <a:buFont typeface="Wingdings" panose="05000000000000000000" pitchFamily="2" charset="2"/>
              <a:buChar char="§"/>
            </a:pPr>
            <a:r>
              <a:rPr lang="en-GB" sz="2200" dirty="0"/>
              <a:t>Biology degrees and alternatives</a:t>
            </a:r>
          </a:p>
          <a:p>
            <a:pPr marL="342900" indent="-342900">
              <a:buFont typeface="Wingdings" panose="05000000000000000000" pitchFamily="2" charset="2"/>
              <a:buChar char="§"/>
            </a:pPr>
            <a:r>
              <a:rPr lang="en-GB" sz="2200" dirty="0"/>
              <a:t>Applying to university</a:t>
            </a:r>
          </a:p>
          <a:p>
            <a:pPr marL="342900" indent="-342900">
              <a:buFont typeface="Wingdings" panose="05000000000000000000" pitchFamily="2" charset="2"/>
              <a:buChar char="§"/>
            </a:pPr>
            <a:r>
              <a:rPr lang="en-GB" sz="2200" dirty="0"/>
              <a:t>Getting work experience </a:t>
            </a:r>
          </a:p>
        </p:txBody>
      </p: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95" y="1628800"/>
            <a:ext cx="3348544" cy="3348544"/>
          </a:xfrm>
          <a:prstGeom prst="rect">
            <a:avLst/>
          </a:prstGeom>
        </p:spPr>
      </p:pic>
      <p:sp>
        <p:nvSpPr>
          <p:cNvPr id="12" name="Rectangle 11"/>
          <p:cNvSpPr/>
          <p:nvPr/>
        </p:nvSpPr>
        <p:spPr>
          <a:xfrm>
            <a:off x="894843" y="5157192"/>
            <a:ext cx="7363170" cy="769441"/>
          </a:xfrm>
          <a:prstGeom prst="rect">
            <a:avLst/>
          </a:prstGeom>
        </p:spPr>
        <p:txBody>
          <a:bodyPr wrap="square">
            <a:spAutoFit/>
          </a:bodyPr>
          <a:lstStyle/>
          <a:p>
            <a:pPr algn="ctr"/>
            <a:r>
              <a:rPr lang="en-GB" sz="2200" dirty="0">
                <a:hlinkClick r:id="rId3"/>
              </a:rPr>
              <a:t>www.rsb.org.uk/images/Becoming_a_Biologist_Degrees_and_Careers_in_Biology.pdf</a:t>
            </a:r>
            <a:r>
              <a:rPr lang="en-GB" sz="2200" dirty="0"/>
              <a:t> </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96515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7390" y="2132855"/>
            <a:ext cx="8218077" cy="2520281"/>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99592" y="2636912"/>
            <a:ext cx="7267103" cy="1569660"/>
          </a:xfrm>
          <a:prstGeom prst="rect">
            <a:avLst/>
          </a:prstGeom>
        </p:spPr>
        <p:txBody>
          <a:bodyPr wrap="square">
            <a:spAutoFit/>
          </a:bodyPr>
          <a:lstStyle/>
          <a:p>
            <a:r>
              <a:rPr lang="en-GB" sz="2400" dirty="0"/>
              <a:t>Play </a:t>
            </a:r>
            <a:r>
              <a:rPr lang="en-GB" sz="2400" b="1" dirty="0"/>
              <a:t>Biologist Bingo</a:t>
            </a:r>
            <a:r>
              <a:rPr lang="en-GB" sz="2400" dirty="0"/>
              <a:t>.</a:t>
            </a:r>
          </a:p>
          <a:p>
            <a:endParaRPr lang="en-GB" sz="2400" dirty="0"/>
          </a:p>
          <a:p>
            <a:r>
              <a:rPr lang="en-GB" sz="2400" dirty="0"/>
              <a:t>Answers can be found by reading the careers booklets.</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Bingo</a:t>
            </a:r>
            <a:endParaRPr lang="en-GB" sz="2800" dirty="0"/>
          </a:p>
        </p:txBody>
      </p:sp>
    </p:spTree>
    <p:extLst>
      <p:ext uri="{BB962C8B-B14F-4D97-AF65-F5344CB8AC3E}">
        <p14:creationId xmlns:p14="http://schemas.microsoft.com/office/powerpoint/2010/main" val="47993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10" name="Rectangle 9"/>
          <p:cNvSpPr/>
          <p:nvPr/>
        </p:nvSpPr>
        <p:spPr>
          <a:xfrm>
            <a:off x="594121" y="1662917"/>
            <a:ext cx="3185792" cy="1785104"/>
          </a:xfrm>
          <a:prstGeom prst="rect">
            <a:avLst/>
          </a:prstGeom>
        </p:spPr>
        <p:txBody>
          <a:bodyPr wrap="square">
            <a:spAutoFit/>
          </a:bodyPr>
          <a:lstStyle/>
          <a:p>
            <a:r>
              <a:rPr lang="en-GB" sz="2200" b="1" dirty="0">
                <a:solidFill>
                  <a:srgbClr val="003D7D"/>
                </a:solidFill>
              </a:rPr>
              <a:t>Careers profiles </a:t>
            </a:r>
            <a:r>
              <a:rPr lang="en-GB" sz="2200" dirty="0">
                <a:solidFill>
                  <a:srgbClr val="003D7D"/>
                </a:solidFill>
              </a:rPr>
              <a:t>of technicians and research assistants working in a variety of </a:t>
            </a:r>
            <a:r>
              <a:rPr lang="en-GB" sz="2200" dirty="0" smtClean="0">
                <a:solidFill>
                  <a:srgbClr val="003D7D"/>
                </a:solidFill>
              </a:rPr>
              <a:t>biology-related fields</a:t>
            </a:r>
            <a:r>
              <a:rPr lang="en-GB" sz="2200" dirty="0">
                <a:solidFill>
                  <a:srgbClr val="003D7D"/>
                </a:solidFill>
              </a:rPr>
              <a:t>:</a:t>
            </a:r>
          </a:p>
        </p:txBody>
      </p:sp>
      <p:sp>
        <p:nvSpPr>
          <p:cNvPr id="11" name="Rectangle 10"/>
          <p:cNvSpPr/>
          <p:nvPr/>
        </p:nvSpPr>
        <p:spPr>
          <a:xfrm>
            <a:off x="894843" y="5157192"/>
            <a:ext cx="7363170" cy="769441"/>
          </a:xfrm>
          <a:prstGeom prst="rect">
            <a:avLst/>
          </a:prstGeom>
        </p:spPr>
        <p:txBody>
          <a:bodyPr wrap="square">
            <a:spAutoFit/>
          </a:bodyPr>
          <a:lstStyle/>
          <a:p>
            <a:pPr algn="ctr"/>
            <a:r>
              <a:rPr lang="en-GB" sz="2200" dirty="0">
                <a:hlinkClick r:id="rId3"/>
              </a:rPr>
              <a:t>www.rsb.org.uk/careers-and-cpd/careers/employment/technicians-careers-profiles</a:t>
            </a:r>
            <a:r>
              <a:rPr lang="en-GB" sz="2200" dirty="0"/>
              <a:t>  </a:t>
            </a:r>
            <a:endParaRPr lang="en-GB" sz="2200" dirty="0">
              <a:latin typeface="Arial" pitchFamily="34" charset="0"/>
              <a:cs typeface="Arial" pitchFamily="34" charset="0"/>
            </a:endParaRPr>
          </a:p>
        </p:txBody>
      </p:sp>
      <p:grpSp>
        <p:nvGrpSpPr>
          <p:cNvPr id="6" name="Group 5"/>
          <p:cNvGrpSpPr/>
          <p:nvPr/>
        </p:nvGrpSpPr>
        <p:grpSpPr>
          <a:xfrm>
            <a:off x="4171310" y="1629344"/>
            <a:ext cx="4433138" cy="3353024"/>
            <a:chOff x="4171310" y="1629344"/>
            <a:chExt cx="4433138" cy="3353024"/>
          </a:xfrm>
        </p:grpSpPr>
        <p:sp>
          <p:nvSpPr>
            <p:cNvPr id="2" name="Rectangle 1"/>
            <p:cNvSpPr/>
            <p:nvPr/>
          </p:nvSpPr>
          <p:spPr>
            <a:xfrm>
              <a:off x="4283968" y="1629344"/>
              <a:ext cx="4320480" cy="33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flipH="1">
              <a:off x="7956448" y="4334368"/>
              <a:ext cx="648000" cy="648000"/>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p:cNvSpPr/>
            <p:nvPr/>
          </p:nvSpPr>
          <p:spPr>
            <a:xfrm rot="5400000">
              <a:off x="7956448" y="4329344"/>
              <a:ext cx="648000" cy="648000"/>
            </a:xfrm>
            <a:prstGeom prst="triangle">
              <a:avLst>
                <a:gd name="adj" fmla="val 0"/>
              </a:avLst>
            </a:prstGeom>
            <a:solidFill>
              <a:srgbClr val="CF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171310" y="1772816"/>
              <a:ext cx="2560930" cy="3077766"/>
            </a:xfrm>
            <a:prstGeom prst="rect">
              <a:avLst/>
            </a:prstGeom>
          </p:spPr>
          <p:txBody>
            <a:bodyPr wrap="square">
              <a:spAutoFit/>
            </a:bodyPr>
            <a:lstStyle/>
            <a:p>
              <a:pPr algn="r"/>
              <a:r>
                <a:rPr lang="en-GB" sz="1600" b="1" dirty="0">
                  <a:solidFill>
                    <a:srgbClr val="000000"/>
                  </a:solidFill>
                </a:rPr>
                <a:t>Job title: </a:t>
              </a:r>
            </a:p>
            <a:p>
              <a:pPr algn="r"/>
              <a:r>
                <a:rPr lang="en-GB" sz="1600" dirty="0">
                  <a:solidFill>
                    <a:srgbClr val="000000"/>
                  </a:solidFill>
                </a:rPr>
                <a:t>Research assistant</a:t>
              </a:r>
              <a:br>
                <a:rPr lang="en-GB" sz="1600" dirty="0">
                  <a:solidFill>
                    <a:srgbClr val="000000"/>
                  </a:solidFill>
                </a:rPr>
              </a:br>
              <a:endParaRPr lang="en-GB" sz="1000" dirty="0">
                <a:solidFill>
                  <a:srgbClr val="000000"/>
                </a:solidFill>
              </a:endParaRPr>
            </a:p>
            <a:p>
              <a:pPr algn="r"/>
              <a:r>
                <a:rPr lang="en-GB" sz="1600" b="1" dirty="0">
                  <a:solidFill>
                    <a:srgbClr val="000000"/>
                  </a:solidFill>
                </a:rPr>
                <a:t>Organisation: </a:t>
              </a:r>
            </a:p>
            <a:p>
              <a:pPr algn="r"/>
              <a:r>
                <a:rPr lang="en-GB" sz="1600" dirty="0">
                  <a:solidFill>
                    <a:srgbClr val="000000"/>
                  </a:solidFill>
                </a:rPr>
                <a:t>The Genome Analysis </a:t>
              </a:r>
            </a:p>
            <a:p>
              <a:pPr algn="r"/>
              <a:r>
                <a:rPr lang="en-GB" sz="1600" dirty="0">
                  <a:solidFill>
                    <a:srgbClr val="000000"/>
                  </a:solidFill>
                </a:rPr>
                <a:t>Centre</a:t>
              </a:r>
            </a:p>
            <a:p>
              <a:pPr algn="r"/>
              <a:endParaRPr lang="en-GB" sz="1000" b="1" dirty="0">
                <a:solidFill>
                  <a:srgbClr val="000000"/>
                </a:solidFill>
              </a:endParaRPr>
            </a:p>
            <a:p>
              <a:pPr algn="r"/>
              <a:r>
                <a:rPr lang="en-GB" sz="1600" b="1" dirty="0">
                  <a:solidFill>
                    <a:srgbClr val="000000"/>
                  </a:solidFill>
                </a:rPr>
                <a:t>Qualifications: </a:t>
              </a:r>
            </a:p>
            <a:p>
              <a:pPr algn="r"/>
              <a:r>
                <a:rPr lang="en-GB" sz="1600" dirty="0">
                  <a:solidFill>
                    <a:srgbClr val="000000"/>
                  </a:solidFill>
                </a:rPr>
                <a:t>A levels</a:t>
              </a:r>
            </a:p>
            <a:p>
              <a:pPr algn="r"/>
              <a:r>
                <a:rPr lang="en-GB" sz="1600" dirty="0">
                  <a:solidFill>
                    <a:srgbClr val="000000"/>
                  </a:solidFill>
                </a:rPr>
                <a:t>BSc Biological Sciences</a:t>
              </a:r>
              <a:br>
                <a:rPr lang="en-GB" sz="1600" dirty="0">
                  <a:solidFill>
                    <a:srgbClr val="000000"/>
                  </a:solidFill>
                </a:rPr>
              </a:br>
              <a:endParaRPr lang="en-GB" sz="1000" dirty="0">
                <a:solidFill>
                  <a:srgbClr val="000000"/>
                </a:solidFill>
              </a:endParaRPr>
            </a:p>
            <a:p>
              <a:pPr algn="r"/>
              <a:r>
                <a:rPr lang="en-GB" sz="1600" b="1" dirty="0">
                  <a:solidFill>
                    <a:srgbClr val="000000"/>
                  </a:solidFill>
                </a:rPr>
                <a:t>Salary:</a:t>
              </a:r>
            </a:p>
            <a:p>
              <a:pPr algn="r"/>
              <a:r>
                <a:rPr lang="en-GB" sz="1600" dirty="0">
                  <a:solidFill>
                    <a:srgbClr val="000000"/>
                  </a:solidFill>
                </a:rPr>
                <a:t>£20,000 – £25,000</a:t>
              </a:r>
            </a:p>
          </p:txBody>
        </p:sp>
        <p:sp>
          <p:nvSpPr>
            <p:cNvPr id="5" name="Rectangle 4"/>
            <p:cNvSpPr/>
            <p:nvPr/>
          </p:nvSpPr>
          <p:spPr>
            <a:xfrm>
              <a:off x="6788725" y="3419708"/>
              <a:ext cx="1650837" cy="369332"/>
            </a:xfrm>
            <a:prstGeom prst="rect">
              <a:avLst/>
            </a:prstGeom>
          </p:spPr>
          <p:txBody>
            <a:bodyPr wrap="none">
              <a:spAutoFit/>
            </a:bodyPr>
            <a:lstStyle/>
            <a:p>
              <a:pPr algn="ctr"/>
              <a:r>
                <a:rPr lang="en-GB" b="1" dirty="0" err="1">
                  <a:solidFill>
                    <a:srgbClr val="000000"/>
                  </a:solidFill>
                </a:rPr>
                <a:t>Meena</a:t>
              </a:r>
              <a:r>
                <a:rPr lang="en-GB" b="1" dirty="0">
                  <a:solidFill>
                    <a:srgbClr val="000000"/>
                  </a:solidFill>
                </a:rPr>
                <a:t> </a:t>
              </a:r>
              <a:r>
                <a:rPr lang="en-GB" b="1" dirty="0" err="1">
                  <a:solidFill>
                    <a:srgbClr val="000000"/>
                  </a:solidFill>
                </a:rPr>
                <a:t>Anissi</a:t>
              </a:r>
              <a:endParaRPr lang="en-GB" b="1" dirty="0">
                <a:solidFill>
                  <a:srgbClr val="00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1788354"/>
              <a:ext cx="1617905" cy="161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2895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596084" y="3771057"/>
            <a:ext cx="2176429" cy="2176429"/>
          </a:xfrm>
          <a:prstGeom prst="rect">
            <a:avLst/>
          </a:prstGeom>
        </p:spPr>
      </p:pic>
      <p:sp>
        <p:nvSpPr>
          <p:cNvPr id="11" name="Rectangle 10"/>
          <p:cNvSpPr/>
          <p:nvPr/>
        </p:nvSpPr>
        <p:spPr>
          <a:xfrm>
            <a:off x="595299" y="1694418"/>
            <a:ext cx="7953402" cy="1446550"/>
          </a:xfrm>
          <a:prstGeom prst="rect">
            <a:avLst/>
          </a:prstGeom>
        </p:spPr>
        <p:txBody>
          <a:bodyPr wrap="square">
            <a:spAutoFit/>
          </a:bodyPr>
          <a:lstStyle/>
          <a:p>
            <a:pPr algn="just"/>
            <a:r>
              <a:rPr lang="en-GB" sz="2200" smtClean="0">
                <a:solidFill>
                  <a:srgbClr val="003D7D"/>
                </a:solidFill>
                <a:cs typeface="Arial" pitchFamily="34" charset="0"/>
              </a:rPr>
              <a:t>Careers information </a:t>
            </a:r>
            <a:r>
              <a:rPr lang="en-GB" sz="2200" dirty="0">
                <a:solidFill>
                  <a:srgbClr val="003D7D"/>
                </a:solidFill>
                <a:cs typeface="Arial" pitchFamily="34" charset="0"/>
              </a:rPr>
              <a:t>and guidance resources all available online via: </a:t>
            </a:r>
          </a:p>
          <a:p>
            <a:pPr algn="just"/>
            <a:endParaRPr lang="en-GB" sz="2200" dirty="0">
              <a:solidFill>
                <a:srgbClr val="003D7D"/>
              </a:solidFill>
            </a:endParaRPr>
          </a:p>
          <a:p>
            <a:pPr algn="ctr"/>
            <a:r>
              <a:rPr lang="en-GB" sz="2200" dirty="0">
                <a:solidFill>
                  <a:srgbClr val="003D7D"/>
                </a:solidFill>
                <a:latin typeface="Arial" panose="020B0604020202020204" pitchFamily="34" charset="0"/>
                <a:cs typeface="Arial" panose="020B0604020202020204" pitchFamily="34" charset="0"/>
                <a:hlinkClick r:id="rId5"/>
              </a:rPr>
              <a:t>www.rsb.org.uk/careers</a:t>
            </a:r>
            <a:endParaRPr lang="en-GB" sz="2200" u="sng" dirty="0">
              <a:solidFill>
                <a:srgbClr val="003D7D"/>
              </a:solidFill>
              <a:latin typeface="Arial" pitchFamily="34" charset="0"/>
              <a:cs typeface="Arial" pitchFamily="34" charset="0"/>
            </a:endParaRPr>
          </a:p>
        </p:txBody>
      </p:sp>
      <p:sp>
        <p:nvSpPr>
          <p:cNvPr id="8" name="Title 1"/>
          <p:cNvSpPr>
            <a:spLocks noGrp="1"/>
          </p:cNvSpPr>
          <p:nvPr>
            <p:ph type="ctrTitle"/>
          </p:nvPr>
        </p:nvSpPr>
        <p:spPr>
          <a:xfrm>
            <a:off x="251520" y="188640"/>
            <a:ext cx="6044207" cy="1052735"/>
          </a:xfrm>
        </p:spPr>
        <p:txBody>
          <a:bodyPr>
            <a:normAutofit/>
          </a:bodyPr>
          <a:lstStyle/>
          <a:p>
            <a:pPr algn="l"/>
            <a:r>
              <a:rPr lang="en-GB" sz="2800" b="1" dirty="0"/>
              <a:t>Further support from the Royal Society of Biology</a:t>
            </a:r>
            <a:endParaRPr lang="en-GB" sz="2800" dirty="0"/>
          </a:p>
        </p:txBody>
      </p:sp>
      <p:pic>
        <p:nvPicPr>
          <p:cNvPr id="9" name="Picture 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772" y="3777310"/>
            <a:ext cx="1859812" cy="2163702"/>
          </a:xfrm>
          <a:prstGeom prst="rect">
            <a:avLst/>
          </a:prstGeom>
        </p:spPr>
      </p:pic>
      <p:pic>
        <p:nvPicPr>
          <p:cNvPr id="10" name="Picture 2">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802690" y="3771277"/>
            <a:ext cx="1490596" cy="217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372200" y="3772029"/>
            <a:ext cx="2176501" cy="217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6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5299" y="1694418"/>
            <a:ext cx="7953402" cy="1446550"/>
          </a:xfrm>
          <a:prstGeom prst="rect">
            <a:avLst/>
          </a:prstGeom>
        </p:spPr>
        <p:txBody>
          <a:bodyPr wrap="square">
            <a:spAutoFit/>
          </a:bodyPr>
          <a:lstStyle/>
          <a:p>
            <a:pPr algn="just"/>
            <a:r>
              <a:rPr lang="en-GB" sz="2200" dirty="0" smtClean="0">
                <a:cs typeface="Arial" pitchFamily="34" charset="0"/>
              </a:rPr>
              <a:t>Careers information </a:t>
            </a:r>
            <a:r>
              <a:rPr lang="en-GB" sz="2200" dirty="0">
                <a:cs typeface="Arial" pitchFamily="34" charset="0"/>
              </a:rPr>
              <a:t>and guidance resources </a:t>
            </a:r>
            <a:r>
              <a:rPr lang="en-GB" sz="2200" dirty="0" smtClean="0">
                <a:cs typeface="Arial" pitchFamily="34" charset="0"/>
              </a:rPr>
              <a:t>are </a:t>
            </a:r>
            <a:r>
              <a:rPr lang="en-GB" sz="2200" dirty="0">
                <a:cs typeface="Arial" pitchFamily="34" charset="0"/>
              </a:rPr>
              <a:t>available online via: </a:t>
            </a:r>
          </a:p>
          <a:p>
            <a:pPr algn="just"/>
            <a:endParaRPr lang="en-GB" sz="2200" dirty="0"/>
          </a:p>
          <a:p>
            <a:pPr algn="ctr"/>
            <a:r>
              <a:rPr lang="en-GB" sz="2200" dirty="0">
                <a:hlinkClick r:id="rId3"/>
              </a:rPr>
              <a:t>www.biochemistry.org/education/schoolsandcolleges.aspx</a:t>
            </a:r>
            <a:r>
              <a:rPr lang="en-GB" sz="2200" dirty="0"/>
              <a:t> </a:t>
            </a:r>
            <a:endParaRPr lang="en-GB" sz="2200" u="sng" dirty="0">
              <a:latin typeface="Arial" pitchFamily="34" charset="0"/>
              <a:cs typeface="Arial" pitchFamily="34" charset="0"/>
            </a:endParaRPr>
          </a:p>
        </p:txBody>
      </p:sp>
      <p:sp>
        <p:nvSpPr>
          <p:cNvPr id="9" name="Title 1"/>
          <p:cNvSpPr txBox="1">
            <a:spLocks/>
          </p:cNvSpPr>
          <p:nvPr/>
        </p:nvSpPr>
        <p:spPr>
          <a:xfrm>
            <a:off x="251520" y="188640"/>
            <a:ext cx="6044207"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sz="2800" b="1" dirty="0"/>
              <a:t>Further support from the Biochemical Society</a:t>
            </a:r>
            <a:endParaRPr lang="en-GB" sz="2800" dirty="0"/>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446" y="3777024"/>
            <a:ext cx="2176206" cy="2168306"/>
          </a:xfrm>
          <a:prstGeom prst="rect">
            <a:avLst/>
          </a:prstGeom>
        </p:spPr>
      </p:pic>
      <p:pic>
        <p:nvPicPr>
          <p:cNvPr id="14" name="Picture 1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9227" y="3774734"/>
            <a:ext cx="2185059" cy="2172885"/>
          </a:xfrm>
          <a:prstGeom prst="rect">
            <a:avLst/>
          </a:prstGeom>
        </p:spPr>
      </p:pic>
      <p:pic>
        <p:nvPicPr>
          <p:cNvPr id="15" name="Picture 14">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074443" y="3773074"/>
            <a:ext cx="3030809" cy="11563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073598" y="5127318"/>
            <a:ext cx="3050392" cy="82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81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94843" y="5518393"/>
            <a:ext cx="7363170" cy="430887"/>
          </a:xfrm>
          <a:prstGeom prst="rect">
            <a:avLst/>
          </a:prstGeom>
        </p:spPr>
        <p:txBody>
          <a:bodyPr wrap="square">
            <a:spAutoFit/>
          </a:bodyPr>
          <a:lstStyle/>
          <a:p>
            <a:pPr algn="ctr"/>
            <a:r>
              <a:rPr lang="en-GB" sz="2200" dirty="0">
                <a:solidFill>
                  <a:srgbClr val="3EA436"/>
                </a:solidFill>
                <a:hlinkClick r:id="rId3"/>
              </a:rPr>
              <a:t>biologyheritage.rsb.org.uk</a:t>
            </a:r>
            <a:r>
              <a:rPr lang="en-GB" sz="2200" dirty="0"/>
              <a:t>    </a:t>
            </a:r>
            <a:endParaRPr lang="en-GB" sz="2200" dirty="0">
              <a:latin typeface="Arial" pitchFamily="34" charset="0"/>
              <a:cs typeface="Arial" pitchFamily="34" charset="0"/>
            </a:endParaRPr>
          </a:p>
        </p:txBody>
      </p:sp>
      <p:sp>
        <p:nvSpPr>
          <p:cNvPr id="6" name="Title 1"/>
          <p:cNvSpPr txBox="1">
            <a:spLocks/>
          </p:cNvSpPr>
          <p:nvPr/>
        </p:nvSpPr>
        <p:spPr>
          <a:xfrm>
            <a:off x="251520" y="188640"/>
            <a:ext cx="6044207"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lvl="0" algn="l">
              <a:spcBef>
                <a:spcPts val="0"/>
              </a:spcBef>
              <a:defRPr/>
            </a:pPr>
            <a:r>
              <a:rPr lang="en-GB" sz="2800" b="1" dirty="0"/>
              <a:t>Biology Changing the World</a:t>
            </a:r>
          </a:p>
        </p:txBody>
      </p:sp>
      <p:sp>
        <p:nvSpPr>
          <p:cNvPr id="14" name="Rectangle 13"/>
          <p:cNvSpPr/>
          <p:nvPr/>
        </p:nvSpPr>
        <p:spPr>
          <a:xfrm>
            <a:off x="594121" y="1662917"/>
            <a:ext cx="3185792" cy="1785104"/>
          </a:xfrm>
          <a:prstGeom prst="rect">
            <a:avLst/>
          </a:prstGeom>
        </p:spPr>
        <p:txBody>
          <a:bodyPr wrap="square">
            <a:spAutoFit/>
          </a:bodyPr>
          <a:lstStyle/>
          <a:p>
            <a:r>
              <a:rPr lang="en-GB" sz="2200" dirty="0" smtClean="0"/>
              <a:t>The website celebrates </a:t>
            </a:r>
            <a:r>
              <a:rPr lang="en-GB" sz="2200" dirty="0"/>
              <a:t>past </a:t>
            </a:r>
            <a:r>
              <a:rPr lang="en-GB" sz="2200" dirty="0" smtClean="0"/>
              <a:t>and present biologists </a:t>
            </a:r>
            <a:r>
              <a:rPr lang="en-GB" sz="2200" dirty="0"/>
              <a:t>and discoveries that shaped the world:</a:t>
            </a:r>
          </a:p>
        </p:txBody>
      </p:sp>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353" y="1624236"/>
            <a:ext cx="4711549" cy="3348000"/>
          </a:xfrm>
          <a:prstGeom prst="rect">
            <a:avLst/>
          </a:prstGeom>
        </p:spPr>
      </p:pic>
    </p:spTree>
    <p:extLst>
      <p:ext uri="{BB962C8B-B14F-4D97-AF65-F5344CB8AC3E}">
        <p14:creationId xmlns:p14="http://schemas.microsoft.com/office/powerpoint/2010/main" val="2899429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268760"/>
            <a:ext cx="6912768" cy="3570208"/>
          </a:xfrm>
          <a:prstGeom prst="rect">
            <a:avLst/>
          </a:prstGeom>
          <a:ln>
            <a:noFill/>
          </a:ln>
        </p:spPr>
        <p:txBody>
          <a:bodyPr wrap="square">
            <a:spAutoFit/>
          </a:bodyPr>
          <a:lstStyle/>
          <a:p>
            <a:r>
              <a:rPr lang="en-GB" sz="3600" b="1" dirty="0">
                <a:solidFill>
                  <a:srgbClr val="003D7D"/>
                </a:solidFill>
              </a:rPr>
              <a:t>Overview</a:t>
            </a:r>
          </a:p>
          <a:p>
            <a:endParaRPr lang="en-GB" sz="2200" dirty="0">
              <a:solidFill>
                <a:srgbClr val="003D7D"/>
              </a:solidFill>
            </a:endParaRPr>
          </a:p>
          <a:p>
            <a:r>
              <a:rPr lang="en-GB" sz="2400" dirty="0">
                <a:solidFill>
                  <a:srgbClr val="003D7D"/>
                </a:solidFill>
              </a:rPr>
              <a:t>Mind map</a:t>
            </a:r>
          </a:p>
          <a:p>
            <a:endParaRPr lang="en-GB" sz="2400" dirty="0">
              <a:solidFill>
                <a:srgbClr val="003D7D"/>
              </a:solidFill>
            </a:endParaRPr>
          </a:p>
          <a:p>
            <a:r>
              <a:rPr lang="en-GB" sz="2400" dirty="0">
                <a:solidFill>
                  <a:srgbClr val="003D7D"/>
                </a:solidFill>
              </a:rPr>
              <a:t>Careers: resources and activities</a:t>
            </a:r>
          </a:p>
          <a:p>
            <a:endParaRPr lang="en-GB" sz="2400" dirty="0">
              <a:solidFill>
                <a:srgbClr val="003D7D"/>
              </a:solidFill>
            </a:endParaRPr>
          </a:p>
          <a:p>
            <a:r>
              <a:rPr lang="en-GB" sz="2400" dirty="0">
                <a:solidFill>
                  <a:srgbClr val="003D7D"/>
                </a:solidFill>
              </a:rPr>
              <a:t>Further support for students</a:t>
            </a:r>
          </a:p>
          <a:p>
            <a:endParaRPr lang="en-GB" sz="2400" dirty="0">
              <a:solidFill>
                <a:srgbClr val="003D7D"/>
              </a:solidFill>
            </a:endParaRPr>
          </a:p>
          <a:p>
            <a:r>
              <a:rPr lang="en-GB" sz="2400" dirty="0">
                <a:solidFill>
                  <a:srgbClr val="003D7D"/>
                </a:solidFill>
              </a:rPr>
              <a:t>Biology Changing the World</a:t>
            </a:r>
          </a:p>
        </p:txBody>
      </p:sp>
    </p:spTree>
    <p:extLst>
      <p:ext uri="{BB962C8B-B14F-4D97-AF65-F5344CB8AC3E}">
        <p14:creationId xmlns:p14="http://schemas.microsoft.com/office/powerpoint/2010/main" val="387451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7390" y="1556791"/>
            <a:ext cx="8218077" cy="4494117"/>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Biology Changing the World</a:t>
            </a:r>
            <a:endParaRPr lang="en-GB" sz="2800" dirty="0"/>
          </a:p>
        </p:txBody>
      </p:sp>
      <p:pic>
        <p:nvPicPr>
          <p:cNvPr id="4" name="S9clK9k2ynM"/>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899592" y="1781370"/>
            <a:ext cx="7324254" cy="4079871"/>
          </a:xfrm>
          <a:prstGeom prst="rect">
            <a:avLst/>
          </a:prstGeom>
        </p:spPr>
      </p:pic>
    </p:spTree>
    <p:extLst>
      <p:ext uri="{BB962C8B-B14F-4D97-AF65-F5344CB8AC3E}">
        <p14:creationId xmlns:p14="http://schemas.microsoft.com/office/powerpoint/2010/main" val="2241383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51520" y="188640"/>
            <a:ext cx="6044207" cy="1052735"/>
          </a:xfrm>
        </p:spPr>
        <p:txBody>
          <a:bodyPr>
            <a:normAutofit/>
          </a:bodyPr>
          <a:lstStyle/>
          <a:p>
            <a:pPr algn="l"/>
            <a:r>
              <a:rPr lang="en-GB" sz="2800" b="1" dirty="0"/>
              <a:t>Biology Changing the World</a:t>
            </a:r>
          </a:p>
        </p:txBody>
      </p:sp>
      <p:sp>
        <p:nvSpPr>
          <p:cNvPr id="5" name="Rectangle 4"/>
          <p:cNvSpPr/>
          <p:nvPr/>
        </p:nvSpPr>
        <p:spPr>
          <a:xfrm>
            <a:off x="467390" y="1556791"/>
            <a:ext cx="8218077" cy="4176465"/>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9592" y="1967349"/>
            <a:ext cx="7267103" cy="3477875"/>
          </a:xfrm>
          <a:prstGeom prst="rect">
            <a:avLst/>
          </a:prstGeom>
          <a:noFill/>
        </p:spPr>
        <p:txBody>
          <a:bodyPr wrap="square">
            <a:spAutoFit/>
          </a:bodyPr>
          <a:lstStyle/>
          <a:p>
            <a:r>
              <a:rPr lang="en-GB" sz="2200" dirty="0"/>
              <a:t>What inspired Sir David to study biology?</a:t>
            </a:r>
          </a:p>
          <a:p>
            <a:r>
              <a:rPr lang="en-GB" sz="2200" dirty="0"/>
              <a:t> </a:t>
            </a:r>
          </a:p>
          <a:p>
            <a:r>
              <a:rPr lang="en-GB" sz="2200" dirty="0"/>
              <a:t>Which biologist from the past </a:t>
            </a:r>
            <a:r>
              <a:rPr lang="en-GB" sz="2200" dirty="0" smtClean="0"/>
              <a:t>would </a:t>
            </a:r>
            <a:r>
              <a:rPr lang="en-GB" sz="2200" dirty="0"/>
              <a:t>he most like to meet</a:t>
            </a:r>
            <a:r>
              <a:rPr lang="en-GB" sz="2200" dirty="0" smtClean="0"/>
              <a:t>?</a:t>
            </a:r>
          </a:p>
          <a:p>
            <a:r>
              <a:rPr lang="en-GB" sz="2200" dirty="0"/>
              <a:t> </a:t>
            </a:r>
          </a:p>
          <a:p>
            <a:r>
              <a:rPr lang="en-GB" sz="2200" dirty="0"/>
              <a:t>What advice does he give to biologists who want to follow a career in science communication?</a:t>
            </a:r>
          </a:p>
          <a:p>
            <a:r>
              <a:rPr lang="en-GB" sz="2200" dirty="0"/>
              <a:t> </a:t>
            </a:r>
          </a:p>
          <a:p>
            <a:r>
              <a:rPr lang="en-GB" sz="2200" dirty="0"/>
              <a:t>Which moments in his career does Sir David find memorable?</a:t>
            </a:r>
          </a:p>
        </p:txBody>
      </p:sp>
    </p:spTree>
    <p:extLst>
      <p:ext uri="{BB962C8B-B14F-4D97-AF65-F5344CB8AC3E}">
        <p14:creationId xmlns:p14="http://schemas.microsoft.com/office/powerpoint/2010/main" val="273109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6044207" cy="1052735"/>
          </a:xfrm>
        </p:spPr>
        <p:txBody>
          <a:bodyPr>
            <a:normAutofit/>
          </a:bodyPr>
          <a:lstStyle/>
          <a:p>
            <a:pPr algn="l"/>
            <a:r>
              <a:rPr lang="en-GB" sz="2800" b="1" dirty="0" smtClean="0"/>
              <a:t>Additional teaching resources</a:t>
            </a:r>
            <a:endParaRPr lang="en-GB" sz="2800" dirty="0"/>
          </a:p>
        </p:txBody>
      </p:sp>
      <p:sp>
        <p:nvSpPr>
          <p:cNvPr id="5" name="Rectangle 4"/>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11831"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5299" y="1694418"/>
            <a:ext cx="7953402" cy="3339376"/>
          </a:xfrm>
          <a:prstGeom prst="rect">
            <a:avLst/>
          </a:prstGeom>
        </p:spPr>
        <p:txBody>
          <a:bodyPr wrap="square">
            <a:spAutoFit/>
          </a:bodyPr>
          <a:lstStyle/>
          <a:p>
            <a:r>
              <a:rPr lang="en-GB" sz="2200" b="1" dirty="0">
                <a:solidFill>
                  <a:srgbClr val="003D7D"/>
                </a:solidFill>
              </a:rPr>
              <a:t>Practical Biology </a:t>
            </a:r>
          </a:p>
          <a:p>
            <a:r>
              <a:rPr lang="en-GB" sz="2200" dirty="0">
                <a:solidFill>
                  <a:srgbClr val="003D7D"/>
                </a:solidFill>
              </a:rPr>
              <a:t>Tried and tested practical activities that explain biological concepts:</a:t>
            </a:r>
          </a:p>
          <a:p>
            <a:pPr algn="just"/>
            <a:endParaRPr lang="en-GB" sz="1400" u="sng" dirty="0">
              <a:solidFill>
                <a:srgbClr val="003D7D"/>
              </a:solidFill>
              <a:latin typeface="Arial" pitchFamily="34" charset="0"/>
              <a:cs typeface="Arial" pitchFamily="34" charset="0"/>
            </a:endParaRPr>
          </a:p>
          <a:p>
            <a:pPr algn="ctr"/>
            <a:r>
              <a:rPr lang="en-GB" sz="2000" dirty="0">
                <a:solidFill>
                  <a:srgbClr val="003D7D"/>
                </a:solidFill>
                <a:hlinkClick r:id="rId5"/>
              </a:rPr>
              <a:t>www.nuffieldfoundation.org/practical-biology/topics</a:t>
            </a:r>
            <a:r>
              <a:rPr lang="en-GB" sz="2000" dirty="0">
                <a:solidFill>
                  <a:srgbClr val="003D7D"/>
                </a:solidFill>
              </a:rPr>
              <a:t> </a:t>
            </a:r>
            <a:endParaRPr lang="en-GB" sz="1400" dirty="0">
              <a:solidFill>
                <a:srgbClr val="003D7D"/>
              </a:solidFill>
            </a:endParaRPr>
          </a:p>
          <a:p>
            <a:pPr algn="ctr"/>
            <a:endParaRPr lang="en-GB" sz="1400" dirty="0">
              <a:solidFill>
                <a:srgbClr val="003D7D"/>
              </a:solidFill>
            </a:endParaRPr>
          </a:p>
          <a:p>
            <a:r>
              <a:rPr lang="en-GB" sz="2100" b="1" dirty="0" err="1">
                <a:solidFill>
                  <a:srgbClr val="003D7D"/>
                </a:solidFill>
              </a:rPr>
              <a:t>SciberMonkey</a:t>
            </a:r>
            <a:endParaRPr lang="en-GB" sz="2100" b="1" dirty="0">
              <a:solidFill>
                <a:srgbClr val="003D7D"/>
              </a:solidFill>
            </a:endParaRPr>
          </a:p>
          <a:p>
            <a:r>
              <a:rPr lang="en-GB" sz="2100" dirty="0">
                <a:solidFill>
                  <a:srgbClr val="003D7D"/>
                </a:solidFill>
              </a:rPr>
              <a:t>Database of learning resources that have been quality assured by science teachers:</a:t>
            </a:r>
            <a:endParaRPr lang="en-GB" sz="2000" dirty="0">
              <a:solidFill>
                <a:srgbClr val="003D7D"/>
              </a:solidFill>
            </a:endParaRPr>
          </a:p>
          <a:p>
            <a:pPr algn="just"/>
            <a:endParaRPr lang="en-GB" sz="1200" u="sng" dirty="0">
              <a:solidFill>
                <a:srgbClr val="003D7D"/>
              </a:solidFill>
              <a:latin typeface="Arial" pitchFamily="34" charset="0"/>
              <a:cs typeface="Arial" pitchFamily="34" charset="0"/>
            </a:endParaRPr>
          </a:p>
          <a:p>
            <a:pPr algn="ctr"/>
            <a:r>
              <a:rPr lang="en-GB" sz="2200" dirty="0">
                <a:solidFill>
                  <a:srgbClr val="003D7D"/>
                </a:solidFill>
                <a:hlinkClick r:id="rId6"/>
              </a:rPr>
              <a:t>www.scibermonkey.org</a:t>
            </a:r>
            <a:r>
              <a:rPr lang="en-GB" sz="2200" dirty="0">
                <a:solidFill>
                  <a:srgbClr val="003D7D"/>
                </a:solidFill>
              </a:rPr>
              <a:t>    </a:t>
            </a:r>
            <a:endParaRPr lang="en-GB" sz="2200" u="sng" dirty="0">
              <a:solidFill>
                <a:srgbClr val="003D7D"/>
              </a:solidFill>
              <a:latin typeface="Arial" pitchFamily="34" charset="0"/>
              <a:cs typeface="Arial" pitchFamily="34" charset="0"/>
            </a:endParaRPr>
          </a:p>
        </p:txBody>
      </p:sp>
      <p:pic>
        <p:nvPicPr>
          <p:cNvPr id="8"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3607" y="5442537"/>
            <a:ext cx="1968153" cy="72276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15.jpg">
            <a:hlinkClick r:id="rId6"/>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6670" y="5362249"/>
            <a:ext cx="1861627" cy="803055"/>
          </a:xfrm>
          <a:prstGeom prst="rect">
            <a:avLst/>
          </a:prstGeom>
          <a:ln w="12700">
            <a:miter lim="400000"/>
          </a:ln>
        </p:spPr>
      </p:pic>
    </p:spTree>
    <p:extLst>
      <p:ext uri="{BB962C8B-B14F-4D97-AF65-F5344CB8AC3E}">
        <p14:creationId xmlns:p14="http://schemas.microsoft.com/office/powerpoint/2010/main" val="242235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882567"/>
            <a:ext cx="6912768" cy="2554545"/>
          </a:xfrm>
          <a:prstGeom prst="rect">
            <a:avLst/>
          </a:prstGeom>
          <a:ln>
            <a:noFill/>
          </a:ln>
        </p:spPr>
        <p:txBody>
          <a:bodyPr wrap="square">
            <a:spAutoFit/>
          </a:bodyPr>
          <a:lstStyle/>
          <a:p>
            <a:pPr algn="just"/>
            <a:r>
              <a:rPr lang="en-GB" sz="2000" dirty="0">
                <a:solidFill>
                  <a:srgbClr val="003D7D"/>
                </a:solidFill>
              </a:rPr>
              <a:t>We would like to thank the </a:t>
            </a:r>
            <a:r>
              <a:rPr lang="en-GB" sz="2000" b="1" dirty="0">
                <a:solidFill>
                  <a:srgbClr val="003D7D"/>
                </a:solidFill>
              </a:rPr>
              <a:t>Biochemical Society </a:t>
            </a:r>
            <a:r>
              <a:rPr lang="en-GB" sz="2000" dirty="0">
                <a:solidFill>
                  <a:srgbClr val="003D7D"/>
                </a:solidFill>
              </a:rPr>
              <a:t>for their generous support for this project, which has allowed us to produce this Initial Teacher Education resource. </a:t>
            </a:r>
          </a:p>
          <a:p>
            <a:pPr algn="just"/>
            <a:endParaRPr lang="en-GB" sz="2000" dirty="0">
              <a:solidFill>
                <a:srgbClr val="003D7D"/>
              </a:solidFill>
            </a:endParaRPr>
          </a:p>
          <a:p>
            <a:pPr algn="just"/>
            <a:r>
              <a:rPr lang="en-GB" sz="2000" dirty="0">
                <a:solidFill>
                  <a:srgbClr val="003D7D"/>
                </a:solidFill>
              </a:rPr>
              <a:t>This is part of a collection of new careers resources which help teachers highlight to their students future careers and the opportunities of studying bioscience subjects beyond </a:t>
            </a:r>
            <a:r>
              <a:rPr lang="en-GB" sz="2000" dirty="0" smtClean="0">
                <a:solidFill>
                  <a:srgbClr val="003D7D"/>
                </a:solidFill>
              </a:rPr>
              <a:t>school</a:t>
            </a:r>
            <a:r>
              <a:rPr lang="en-GB" sz="2000" dirty="0">
                <a:solidFill>
                  <a:srgbClr val="003D7D"/>
                </a:solidFill>
              </a:rPr>
              <a:t>.</a:t>
            </a:r>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72801" y="4606479"/>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1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563888" y="2967087"/>
            <a:ext cx="5400600" cy="1470025"/>
          </a:xfrm>
        </p:spPr>
        <p:txBody>
          <a:bodyPr>
            <a:noAutofit/>
          </a:bodyPr>
          <a:lstStyle/>
          <a:p>
            <a:r>
              <a:rPr lang="en-GB" sz="3600" b="1" dirty="0"/>
              <a:t>Biology Careers</a:t>
            </a:r>
            <a:br>
              <a:rPr lang="en-GB" sz="3600" b="1" dirty="0"/>
            </a:br>
            <a:r>
              <a:rPr lang="en-GB" sz="2200" dirty="0">
                <a:solidFill>
                  <a:srgbClr val="48A942"/>
                </a:solidFill>
                <a:hlinkClick r:id="rId3"/>
              </a:rPr>
              <a:t>www.rsb.org.uk/careers</a:t>
            </a:r>
            <a:endParaRPr lang="en-GB" sz="2000" dirty="0">
              <a:solidFill>
                <a:srgbClr val="3EA436"/>
              </a:solidFill>
            </a:endParaRPr>
          </a:p>
        </p:txBody>
      </p:sp>
    </p:spTree>
    <p:extLst>
      <p:ext uri="{BB962C8B-B14F-4D97-AF65-F5344CB8AC3E}">
        <p14:creationId xmlns:p14="http://schemas.microsoft.com/office/powerpoint/2010/main" val="37250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2060848"/>
            <a:ext cx="7267103" cy="3046988"/>
          </a:xfrm>
          <a:prstGeom prst="rect">
            <a:avLst/>
          </a:prstGeom>
        </p:spPr>
        <p:txBody>
          <a:bodyPr wrap="square">
            <a:spAutoFit/>
          </a:bodyPr>
          <a:lstStyle/>
          <a:p>
            <a:r>
              <a:rPr lang="en-GB" sz="2400" dirty="0"/>
              <a:t>By the end of this lesson, you will:</a:t>
            </a:r>
          </a:p>
          <a:p>
            <a:endParaRPr lang="en-GB" sz="2400" dirty="0"/>
          </a:p>
          <a:p>
            <a:pPr marL="342900" lvl="0" indent="-342900">
              <a:buFont typeface="Wingdings" panose="05000000000000000000" pitchFamily="2" charset="2"/>
              <a:buChar char="§"/>
            </a:pPr>
            <a:r>
              <a:rPr lang="en-GB" sz="2400" dirty="0"/>
              <a:t>Have explored a variety of biology careers </a:t>
            </a:r>
          </a:p>
          <a:p>
            <a:pPr marL="342900" lvl="0" indent="-342900">
              <a:buFont typeface="Wingdings" panose="05000000000000000000" pitchFamily="2" charset="2"/>
              <a:buChar char="§"/>
            </a:pPr>
            <a:endParaRPr lang="en-GB" sz="2400" dirty="0"/>
          </a:p>
          <a:p>
            <a:pPr marL="342900" lvl="0" indent="-342900">
              <a:buFont typeface="Wingdings" panose="05000000000000000000" pitchFamily="2" charset="2"/>
              <a:buChar char="§"/>
            </a:pPr>
            <a:r>
              <a:rPr lang="en-GB" sz="2400" dirty="0"/>
              <a:t>Have understood how </a:t>
            </a:r>
            <a:r>
              <a:rPr lang="en-GB" sz="2400" dirty="0" smtClean="0"/>
              <a:t>to access </a:t>
            </a:r>
            <a:r>
              <a:rPr lang="en-GB" sz="2400" dirty="0"/>
              <a:t>careers information provided by the Royal Society of Biology</a:t>
            </a:r>
          </a:p>
          <a:p>
            <a:endParaRPr lang="en-GB" sz="2400" dirty="0"/>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Learning outcomes</a:t>
            </a:r>
            <a:endParaRPr lang="en-GB" sz="2800" dirty="0"/>
          </a:p>
        </p:txBody>
      </p:sp>
    </p:spTree>
    <p:extLst>
      <p:ext uri="{BB962C8B-B14F-4D97-AF65-F5344CB8AC3E}">
        <p14:creationId xmlns:p14="http://schemas.microsoft.com/office/powerpoint/2010/main" val="27632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390" y="1556791"/>
            <a:ext cx="8218077" cy="3672409"/>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99592" y="2060848"/>
            <a:ext cx="7267103" cy="2677656"/>
          </a:xfrm>
          <a:prstGeom prst="rect">
            <a:avLst/>
          </a:prstGeom>
        </p:spPr>
        <p:txBody>
          <a:bodyPr wrap="square">
            <a:spAutoFit/>
          </a:bodyPr>
          <a:lstStyle/>
          <a:p>
            <a:r>
              <a:rPr lang="en-GB" sz="2400" dirty="0"/>
              <a:t>What is a biologist?</a:t>
            </a:r>
          </a:p>
          <a:p>
            <a:endParaRPr lang="en-GB" sz="2400" dirty="0"/>
          </a:p>
          <a:p>
            <a:r>
              <a:rPr lang="en-GB" sz="2400" dirty="0"/>
              <a:t>What biology careers can you think of?</a:t>
            </a:r>
          </a:p>
          <a:p>
            <a:endParaRPr lang="en-GB" sz="2400" dirty="0"/>
          </a:p>
          <a:p>
            <a:r>
              <a:rPr lang="en-GB" sz="2400" dirty="0"/>
              <a:t>What might you study?</a:t>
            </a:r>
          </a:p>
          <a:p>
            <a:endParaRPr lang="en-GB" sz="2400" dirty="0"/>
          </a:p>
          <a:p>
            <a:r>
              <a:rPr lang="en-GB" sz="2400" dirty="0"/>
              <a:t>What skills might you develop?</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Mind map</a:t>
            </a:r>
            <a:endParaRPr lang="en-GB" sz="2800" dirty="0"/>
          </a:p>
        </p:txBody>
      </p:sp>
    </p:spTree>
    <p:extLst>
      <p:ext uri="{BB962C8B-B14F-4D97-AF65-F5344CB8AC3E}">
        <p14:creationId xmlns:p14="http://schemas.microsoft.com/office/powerpoint/2010/main" val="155768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391" y="1506264"/>
            <a:ext cx="8218076" cy="4893647"/>
          </a:xfrm>
          <a:prstGeom prst="rect">
            <a:avLst/>
          </a:prstGeom>
        </p:spPr>
        <p:txBody>
          <a:bodyPr wrap="square">
            <a:spAutoFit/>
          </a:bodyPr>
          <a:lstStyle/>
          <a:p>
            <a:r>
              <a:rPr lang="en-GB" sz="2400" dirty="0">
                <a:solidFill>
                  <a:srgbClr val="003D7D"/>
                </a:solidFill>
              </a:rPr>
              <a:t>Biologists study organisms and the relationship they have with their environment.</a:t>
            </a:r>
          </a:p>
          <a:p>
            <a:endParaRPr lang="en-GB" sz="2400" dirty="0">
              <a:solidFill>
                <a:srgbClr val="003D7D"/>
              </a:solidFill>
            </a:endParaRPr>
          </a:p>
          <a:p>
            <a:r>
              <a:rPr lang="en-GB" sz="2400" b="1" dirty="0"/>
              <a:t>Job titles you might see for biologists:</a:t>
            </a:r>
          </a:p>
          <a:p>
            <a:pPr marL="342900" indent="-342900">
              <a:buFont typeface="Wingdings" panose="05000000000000000000" pitchFamily="2" charset="2"/>
              <a:buChar char="§"/>
            </a:pPr>
            <a:r>
              <a:rPr lang="en-GB" sz="2400" dirty="0">
                <a:solidFill>
                  <a:srgbClr val="003D7D"/>
                </a:solidFill>
              </a:rPr>
              <a:t>Accountant</a:t>
            </a:r>
          </a:p>
          <a:p>
            <a:pPr marL="342900" indent="-342900">
              <a:buFont typeface="Wingdings" panose="05000000000000000000" pitchFamily="2" charset="2"/>
              <a:buChar char="§"/>
            </a:pPr>
            <a:r>
              <a:rPr lang="en-GB" sz="2400" dirty="0">
                <a:solidFill>
                  <a:srgbClr val="003D7D"/>
                </a:solidFill>
              </a:rPr>
              <a:t>Bioengineer</a:t>
            </a:r>
          </a:p>
          <a:p>
            <a:pPr marL="342900" indent="-342900">
              <a:buFont typeface="Wingdings" panose="05000000000000000000" pitchFamily="2" charset="2"/>
              <a:buChar char="§"/>
            </a:pPr>
            <a:r>
              <a:rPr lang="en-GB" sz="2400" dirty="0" err="1">
                <a:solidFill>
                  <a:srgbClr val="003D7D"/>
                </a:solidFill>
              </a:rPr>
              <a:t>Bioinformatician</a:t>
            </a: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Clinical technician</a:t>
            </a:r>
          </a:p>
          <a:p>
            <a:pPr marL="342900" indent="-342900">
              <a:buFont typeface="Wingdings" panose="05000000000000000000" pitchFamily="2" charset="2"/>
              <a:buChar char="§"/>
            </a:pPr>
            <a:r>
              <a:rPr lang="en-GB" sz="2400" dirty="0">
                <a:solidFill>
                  <a:srgbClr val="003D7D"/>
                </a:solidFill>
              </a:rPr>
              <a:t>Curator</a:t>
            </a:r>
          </a:p>
          <a:p>
            <a:pPr marL="342900" indent="-342900">
              <a:buFont typeface="Wingdings" panose="05000000000000000000" pitchFamily="2" charset="2"/>
              <a:buChar char="§"/>
            </a:pPr>
            <a:r>
              <a:rPr lang="en-GB" sz="2400" dirty="0">
                <a:solidFill>
                  <a:srgbClr val="003D7D"/>
                </a:solidFill>
              </a:rPr>
              <a:t>Doctor</a:t>
            </a:r>
          </a:p>
          <a:p>
            <a:pPr marL="342900" indent="-342900">
              <a:buFont typeface="Wingdings" panose="05000000000000000000" pitchFamily="2" charset="2"/>
              <a:buChar char="§"/>
            </a:pPr>
            <a:r>
              <a:rPr lang="en-GB" sz="2400" dirty="0">
                <a:solidFill>
                  <a:srgbClr val="003D7D"/>
                </a:solidFill>
              </a:rPr>
              <a:t>Epidemiologist</a:t>
            </a:r>
          </a:p>
          <a:p>
            <a:pPr marL="342900" indent="-342900">
              <a:buFont typeface="Wingdings" panose="05000000000000000000" pitchFamily="2" charset="2"/>
              <a:buChar char="§"/>
            </a:pPr>
            <a:r>
              <a:rPr lang="en-GB" sz="2400" dirty="0">
                <a:solidFill>
                  <a:srgbClr val="003D7D"/>
                </a:solidFill>
              </a:rPr>
              <a:t>Geneticist</a:t>
            </a:r>
          </a:p>
          <a:p>
            <a:pPr marL="342900" indent="-342900">
              <a:buFont typeface="Wingdings" panose="05000000000000000000" pitchFamily="2" charset="2"/>
              <a:buChar char="§"/>
            </a:pPr>
            <a:endParaRPr lang="en-GB" sz="2400" dirty="0">
              <a:solidFill>
                <a:srgbClr val="003D7D"/>
              </a:solidFill>
            </a:endParaRPr>
          </a:p>
        </p:txBody>
      </p:sp>
      <p:sp>
        <p:nvSpPr>
          <p:cNvPr id="11" name="Rectangle 10"/>
          <p:cNvSpPr/>
          <p:nvPr/>
        </p:nvSpPr>
        <p:spPr>
          <a:xfrm>
            <a:off x="5076056" y="1506264"/>
            <a:ext cx="3609411" cy="4524315"/>
          </a:xfrm>
          <a:prstGeom prst="rect">
            <a:avLst/>
          </a:prstGeom>
        </p:spPr>
        <p:txBody>
          <a:bodyPr wrap="square">
            <a:spAutoFit/>
          </a:bodyPr>
          <a:lstStyle/>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Librarian</a:t>
            </a:r>
          </a:p>
          <a:p>
            <a:pPr marL="342900" indent="-342900">
              <a:buFont typeface="Wingdings" panose="05000000000000000000" pitchFamily="2" charset="2"/>
              <a:buChar char="§"/>
            </a:pPr>
            <a:r>
              <a:rPr lang="en-GB" sz="2400" dirty="0">
                <a:solidFill>
                  <a:srgbClr val="003D7D"/>
                </a:solidFill>
              </a:rPr>
              <a:t>Mycologist</a:t>
            </a:r>
          </a:p>
          <a:p>
            <a:pPr marL="342900" indent="-342900">
              <a:buFont typeface="Wingdings" panose="05000000000000000000" pitchFamily="2" charset="2"/>
              <a:buChar char="§"/>
            </a:pPr>
            <a:r>
              <a:rPr lang="en-GB" sz="2400" dirty="0">
                <a:solidFill>
                  <a:srgbClr val="003D7D"/>
                </a:solidFill>
              </a:rPr>
              <a:t>Neuroscientist</a:t>
            </a:r>
          </a:p>
          <a:p>
            <a:pPr marL="342900" indent="-342900">
              <a:buFont typeface="Wingdings" panose="05000000000000000000" pitchFamily="2" charset="2"/>
              <a:buChar char="§"/>
            </a:pPr>
            <a:r>
              <a:rPr lang="en-GB" sz="2400" dirty="0">
                <a:solidFill>
                  <a:srgbClr val="003D7D"/>
                </a:solidFill>
              </a:rPr>
              <a:t>Patent lawyer</a:t>
            </a:r>
          </a:p>
          <a:p>
            <a:pPr marL="342900" indent="-342900">
              <a:buFont typeface="Wingdings" panose="05000000000000000000" pitchFamily="2" charset="2"/>
              <a:buChar char="§"/>
            </a:pPr>
            <a:r>
              <a:rPr lang="en-GB" sz="2400" dirty="0">
                <a:solidFill>
                  <a:srgbClr val="003D7D"/>
                </a:solidFill>
              </a:rPr>
              <a:t>Press officer</a:t>
            </a:r>
          </a:p>
          <a:p>
            <a:pPr marL="342900" indent="-342900">
              <a:buFont typeface="Wingdings" panose="05000000000000000000" pitchFamily="2" charset="2"/>
              <a:buChar char="§"/>
            </a:pPr>
            <a:r>
              <a:rPr lang="en-GB" sz="2400" dirty="0">
                <a:solidFill>
                  <a:srgbClr val="003D7D"/>
                </a:solidFill>
              </a:rPr>
              <a:t>Publisher</a:t>
            </a:r>
          </a:p>
          <a:p>
            <a:pPr marL="342900" indent="-342900">
              <a:buFont typeface="Wingdings" panose="05000000000000000000" pitchFamily="2" charset="2"/>
              <a:buChar char="§"/>
            </a:pPr>
            <a:r>
              <a:rPr lang="en-GB" sz="2400" dirty="0">
                <a:solidFill>
                  <a:srgbClr val="003D7D"/>
                </a:solidFill>
              </a:rPr>
              <a:t>Teacher</a:t>
            </a:r>
          </a:p>
          <a:p>
            <a:pPr marL="342900" indent="-342900">
              <a:buFont typeface="Wingdings" panose="05000000000000000000" pitchFamily="2" charset="2"/>
              <a:buChar char="§"/>
            </a:pPr>
            <a:r>
              <a:rPr lang="en-GB" sz="2400" dirty="0">
                <a:solidFill>
                  <a:srgbClr val="003D7D"/>
                </a:solidFill>
              </a:rPr>
              <a:t>Zoologist</a:t>
            </a:r>
          </a:p>
        </p:txBody>
      </p:sp>
    </p:spTree>
    <p:extLst>
      <p:ext uri="{BB962C8B-B14F-4D97-AF65-F5344CB8AC3E}">
        <p14:creationId xmlns:p14="http://schemas.microsoft.com/office/powerpoint/2010/main" val="322802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391" y="1772816"/>
            <a:ext cx="8218076" cy="4154984"/>
          </a:xfrm>
          <a:prstGeom prst="rect">
            <a:avLst/>
          </a:prstGeom>
        </p:spPr>
        <p:txBody>
          <a:bodyPr wrap="square">
            <a:spAutoFit/>
          </a:bodyPr>
          <a:lstStyle/>
          <a:p>
            <a:r>
              <a:rPr lang="en-GB" sz="2400" b="1" dirty="0">
                <a:solidFill>
                  <a:srgbClr val="003D7D"/>
                </a:solidFill>
              </a:rPr>
              <a:t>What biologists might  have studied:</a:t>
            </a:r>
          </a:p>
          <a:p>
            <a:pPr marL="342900" indent="-342900">
              <a:buFont typeface="Wingdings" panose="05000000000000000000" pitchFamily="2" charset="2"/>
              <a:buChar char="§"/>
            </a:pPr>
            <a:endParaRPr lang="en-GB" sz="2400" dirty="0" smtClean="0">
              <a:solidFill>
                <a:srgbClr val="003D7D"/>
              </a:solidFill>
            </a:endParaRPr>
          </a:p>
          <a:p>
            <a:pPr marL="342900" indent="-342900">
              <a:buFont typeface="Wingdings" panose="05000000000000000000" pitchFamily="2" charset="2"/>
              <a:buChar char="§"/>
            </a:pPr>
            <a:r>
              <a:rPr lang="en-GB" sz="2400" dirty="0" smtClean="0">
                <a:solidFill>
                  <a:srgbClr val="003D7D"/>
                </a:solidFill>
              </a:rPr>
              <a:t>Biochemistry</a:t>
            </a: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Biotechnology </a:t>
            </a:r>
          </a:p>
          <a:p>
            <a:pPr marL="342900" indent="-342900">
              <a:buFont typeface="Wingdings" panose="05000000000000000000" pitchFamily="2" charset="2"/>
              <a:buChar char="§"/>
            </a:pPr>
            <a:r>
              <a:rPr lang="en-GB" sz="2400" dirty="0">
                <a:solidFill>
                  <a:srgbClr val="003D7D"/>
                </a:solidFill>
              </a:rPr>
              <a:t>Cell biology</a:t>
            </a:r>
          </a:p>
          <a:p>
            <a:pPr marL="342900" indent="-342900">
              <a:buFont typeface="Wingdings" panose="05000000000000000000" pitchFamily="2" charset="2"/>
              <a:buChar char="§"/>
            </a:pPr>
            <a:r>
              <a:rPr lang="en-GB" sz="2400" dirty="0">
                <a:solidFill>
                  <a:srgbClr val="003D7D"/>
                </a:solidFill>
              </a:rPr>
              <a:t>Ecology</a:t>
            </a:r>
          </a:p>
          <a:p>
            <a:pPr marL="342900" indent="-342900">
              <a:buFont typeface="Wingdings" panose="05000000000000000000" pitchFamily="2" charset="2"/>
              <a:buChar char="§"/>
            </a:pPr>
            <a:r>
              <a:rPr lang="en-GB" sz="2400" dirty="0">
                <a:solidFill>
                  <a:srgbClr val="003D7D"/>
                </a:solidFill>
              </a:rPr>
              <a:t>Endocrinology</a:t>
            </a:r>
          </a:p>
          <a:p>
            <a:pPr marL="342900" indent="-342900">
              <a:buFont typeface="Wingdings" panose="05000000000000000000" pitchFamily="2" charset="2"/>
              <a:buChar char="§"/>
            </a:pPr>
            <a:r>
              <a:rPr lang="en-GB" sz="2400" dirty="0">
                <a:solidFill>
                  <a:srgbClr val="003D7D"/>
                </a:solidFill>
              </a:rPr>
              <a:t>Environmental science</a:t>
            </a:r>
          </a:p>
          <a:p>
            <a:pPr marL="342900" indent="-342900">
              <a:buFont typeface="Wingdings" panose="05000000000000000000" pitchFamily="2" charset="2"/>
              <a:buChar char="§"/>
            </a:pPr>
            <a:r>
              <a:rPr lang="en-GB" sz="2400" dirty="0">
                <a:solidFill>
                  <a:srgbClr val="003D7D"/>
                </a:solidFill>
              </a:rPr>
              <a:t>Genetics</a:t>
            </a:r>
          </a:p>
          <a:p>
            <a:pPr marL="342900" indent="-342900">
              <a:buFont typeface="Wingdings" panose="05000000000000000000" pitchFamily="2" charset="2"/>
              <a:buChar char="§"/>
            </a:pPr>
            <a:r>
              <a:rPr lang="en-GB" sz="2400" dirty="0">
                <a:solidFill>
                  <a:srgbClr val="003D7D"/>
                </a:solidFill>
              </a:rPr>
              <a:t>Immunology</a:t>
            </a:r>
          </a:p>
          <a:p>
            <a:pPr marL="342900" indent="-342900">
              <a:buFont typeface="Wingdings" panose="05000000000000000000" pitchFamily="2" charset="2"/>
              <a:buChar char="§"/>
            </a:pPr>
            <a:r>
              <a:rPr lang="en-GB" sz="2400" dirty="0">
                <a:solidFill>
                  <a:srgbClr val="003D7D"/>
                </a:solidFill>
              </a:rPr>
              <a:t>Marine biology</a:t>
            </a:r>
          </a:p>
        </p:txBody>
      </p:sp>
      <p:sp>
        <p:nvSpPr>
          <p:cNvPr id="9" name="Rectangle 8"/>
          <p:cNvSpPr/>
          <p:nvPr/>
        </p:nvSpPr>
        <p:spPr>
          <a:xfrm>
            <a:off x="5076056" y="1772816"/>
            <a:ext cx="3609411" cy="4524315"/>
          </a:xfrm>
          <a:prstGeom prst="rect">
            <a:avLst/>
          </a:prstGeom>
        </p:spPr>
        <p:txBody>
          <a:bodyPr wrap="square">
            <a:spAutoFit/>
          </a:bodyPr>
          <a:lstStyle/>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smtClean="0">
              <a:solidFill>
                <a:srgbClr val="003D7D"/>
              </a:solidFill>
            </a:endParaRPr>
          </a:p>
          <a:p>
            <a:pPr marL="342900" indent="-342900">
              <a:buFont typeface="Wingdings" panose="05000000000000000000" pitchFamily="2" charset="2"/>
              <a:buChar char="§"/>
            </a:pPr>
            <a:r>
              <a:rPr lang="en-GB" sz="2400" dirty="0" smtClean="0">
                <a:solidFill>
                  <a:srgbClr val="003D7D"/>
                </a:solidFill>
              </a:rPr>
              <a:t>Microbiology</a:t>
            </a: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Molecular biology</a:t>
            </a:r>
          </a:p>
          <a:p>
            <a:pPr marL="342900" indent="-342900">
              <a:buFont typeface="Wingdings" panose="05000000000000000000" pitchFamily="2" charset="2"/>
              <a:buChar char="§"/>
            </a:pPr>
            <a:r>
              <a:rPr lang="en-GB" sz="2400" dirty="0">
                <a:solidFill>
                  <a:srgbClr val="003D7D"/>
                </a:solidFill>
              </a:rPr>
              <a:t>Neurobiology</a:t>
            </a:r>
          </a:p>
          <a:p>
            <a:pPr marL="342900" indent="-342900">
              <a:buFont typeface="Wingdings" panose="05000000000000000000" pitchFamily="2" charset="2"/>
              <a:buChar char="§"/>
            </a:pPr>
            <a:r>
              <a:rPr lang="en-GB" sz="2400" dirty="0">
                <a:solidFill>
                  <a:srgbClr val="003D7D"/>
                </a:solidFill>
              </a:rPr>
              <a:t>Nutritional science</a:t>
            </a:r>
          </a:p>
          <a:p>
            <a:pPr marL="342900" indent="-342900">
              <a:buFont typeface="Wingdings" panose="05000000000000000000" pitchFamily="2" charset="2"/>
              <a:buChar char="§"/>
            </a:pPr>
            <a:r>
              <a:rPr lang="en-GB" sz="2400" dirty="0">
                <a:solidFill>
                  <a:srgbClr val="003D7D"/>
                </a:solidFill>
              </a:rPr>
              <a:t>Pathology</a:t>
            </a:r>
          </a:p>
          <a:p>
            <a:pPr marL="342900" indent="-342900">
              <a:buFont typeface="Wingdings" panose="05000000000000000000" pitchFamily="2" charset="2"/>
              <a:buChar char="§"/>
            </a:pPr>
            <a:r>
              <a:rPr lang="en-GB" sz="2400" dirty="0">
                <a:solidFill>
                  <a:srgbClr val="003D7D"/>
                </a:solidFill>
              </a:rPr>
              <a:t>Pharmacology</a:t>
            </a:r>
          </a:p>
          <a:p>
            <a:pPr marL="342900" indent="-342900">
              <a:buFont typeface="Wingdings" panose="05000000000000000000" pitchFamily="2" charset="2"/>
              <a:buChar char="§"/>
            </a:pPr>
            <a:r>
              <a:rPr lang="en-GB" sz="2400" dirty="0">
                <a:solidFill>
                  <a:srgbClr val="003D7D"/>
                </a:solidFill>
              </a:rPr>
              <a:t>Physiology</a:t>
            </a:r>
          </a:p>
          <a:p>
            <a:pPr marL="342900" indent="-342900">
              <a:buFont typeface="Wingdings" panose="05000000000000000000" pitchFamily="2" charset="2"/>
              <a:buChar char="§"/>
            </a:pPr>
            <a:r>
              <a:rPr lang="en-GB" sz="2400" dirty="0">
                <a:solidFill>
                  <a:srgbClr val="003D7D"/>
                </a:solidFill>
              </a:rPr>
              <a:t>Plant science</a:t>
            </a:r>
          </a:p>
          <a:p>
            <a:pPr marL="342900" indent="-342900">
              <a:buFont typeface="Wingdings" panose="05000000000000000000" pitchFamily="2" charset="2"/>
              <a:buChar char="§"/>
            </a:pPr>
            <a:r>
              <a:rPr lang="en-GB" sz="2400" dirty="0">
                <a:solidFill>
                  <a:srgbClr val="003D7D"/>
                </a:solidFill>
              </a:rPr>
              <a:t>Zoology</a:t>
            </a:r>
          </a:p>
          <a:p>
            <a:endParaRPr lang="en-GB" sz="2400" dirty="0">
              <a:solidFill>
                <a:srgbClr val="003D7D"/>
              </a:solidFill>
            </a:endParaRPr>
          </a:p>
        </p:txBody>
      </p:sp>
    </p:spTree>
    <p:extLst>
      <p:ext uri="{BB962C8B-B14F-4D97-AF65-F5344CB8AC3E}">
        <p14:creationId xmlns:p14="http://schemas.microsoft.com/office/powerpoint/2010/main" val="1650661276"/>
      </p:ext>
    </p:extLst>
  </p:cSld>
  <p:clrMapOvr>
    <a:masterClrMapping/>
  </p:clrMapOvr>
</p:sld>
</file>

<file path=ppt/theme/theme1.xml><?xml version="1.0" encoding="utf-8"?>
<a:theme xmlns:a="http://schemas.openxmlformats.org/drawingml/2006/main" name="Office Theme">
  <a:themeElements>
    <a:clrScheme name="RSB">
      <a:dk1>
        <a:srgbClr val="003D7D"/>
      </a:dk1>
      <a:lt1>
        <a:sysClr val="window" lastClr="FFFFFF"/>
      </a:lt1>
      <a:dk2>
        <a:srgbClr val="003D7D"/>
      </a:dk2>
      <a:lt2>
        <a:srgbClr val="003D7D"/>
      </a:lt2>
      <a:accent1>
        <a:srgbClr val="003D7D"/>
      </a:accent1>
      <a:accent2>
        <a:srgbClr val="003D7D"/>
      </a:accent2>
      <a:accent3>
        <a:srgbClr val="003D7D"/>
      </a:accent3>
      <a:accent4>
        <a:srgbClr val="003D7D"/>
      </a:accent4>
      <a:accent5>
        <a:srgbClr val="003D7D"/>
      </a:accent5>
      <a:accent6>
        <a:srgbClr val="003D7D"/>
      </a:accent6>
      <a:hlink>
        <a:srgbClr val="3EA436"/>
      </a:hlink>
      <a:folHlink>
        <a:srgbClr val="003D7D"/>
      </a:folHlink>
    </a:clrScheme>
    <a:fontScheme name="oithev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5483</TotalTime>
  <Words>979</Words>
  <Application>Microsoft Office PowerPoint</Application>
  <PresentationFormat>On-screen Show (4:3)</PresentationFormat>
  <Paragraphs>264</Paragraphs>
  <Slides>21</Slides>
  <Notes>21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Additional teaching resources</vt:lpstr>
      <vt:lpstr>PowerPoint Presentation</vt:lpstr>
      <vt:lpstr>Biology Careers www.rsb.org.uk/careers</vt:lpstr>
      <vt:lpstr>Learning outcomes</vt:lpstr>
      <vt:lpstr>Mind map</vt:lpstr>
      <vt:lpstr>PowerPoint Presentation</vt:lpstr>
      <vt:lpstr>PowerPoint Presentation</vt:lpstr>
      <vt:lpstr>PowerPoint Presentation</vt:lpstr>
      <vt:lpstr>Careers resource</vt:lpstr>
      <vt:lpstr>Careers resource</vt:lpstr>
      <vt:lpstr>Career Profile Card/Pitch</vt:lpstr>
      <vt:lpstr>Careers resource</vt:lpstr>
      <vt:lpstr>Bingo</vt:lpstr>
      <vt:lpstr>Careers resource</vt:lpstr>
      <vt:lpstr>Further support from the Royal Society of Biology</vt:lpstr>
      <vt:lpstr>PowerPoint Presentation</vt:lpstr>
      <vt:lpstr>PowerPoint Presentation</vt:lpstr>
      <vt:lpstr>Biology Changing the World</vt:lpstr>
      <vt:lpstr>Biology Changing the World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Biology Careers Lesson Presentation</dc:title>
  <dc:creator>Raghavendra Selvam</dc:creator>
  <cp:lastModifiedBy>Raghavendra Selvam</cp:lastModifiedBy>
  <cp:revision>516</cp:revision>
  <dcterms:created xsi:type="dcterms:W3CDTF">2015-07-30T15:27:23Z</dcterms:created>
  <dcterms:modified xsi:type="dcterms:W3CDTF">2016-11-08T14:30:45Z</dcterms:modified>
</cp:coreProperties>
</file>